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sldIdLst>
    <p:sldId id="256" r:id="rId2"/>
    <p:sldId id="299" r:id="rId3"/>
    <p:sldId id="306" r:id="rId4"/>
    <p:sldId id="289" r:id="rId5"/>
    <p:sldId id="263" r:id="rId6"/>
    <p:sldId id="285" r:id="rId7"/>
    <p:sldId id="284" r:id="rId8"/>
    <p:sldId id="260" r:id="rId9"/>
    <p:sldId id="274" r:id="rId10"/>
    <p:sldId id="261" r:id="rId11"/>
    <p:sldId id="278" r:id="rId12"/>
    <p:sldId id="281" r:id="rId13"/>
    <p:sldId id="291" r:id="rId14"/>
    <p:sldId id="282" r:id="rId15"/>
    <p:sldId id="283" r:id="rId16"/>
    <p:sldId id="300" r:id="rId17"/>
    <p:sldId id="279" r:id="rId18"/>
    <p:sldId id="280" r:id="rId19"/>
    <p:sldId id="292" r:id="rId20"/>
    <p:sldId id="293" r:id="rId21"/>
    <p:sldId id="294" r:id="rId22"/>
    <p:sldId id="309" r:id="rId23"/>
    <p:sldId id="262" r:id="rId24"/>
    <p:sldId id="277" r:id="rId25"/>
    <p:sldId id="290" r:id="rId26"/>
    <p:sldId id="257" r:id="rId27"/>
    <p:sldId id="269" r:id="rId28"/>
    <p:sldId id="271" r:id="rId29"/>
    <p:sldId id="273" r:id="rId30"/>
    <p:sldId id="272" r:id="rId31"/>
    <p:sldId id="270" r:id="rId32"/>
    <p:sldId id="302" r:id="rId33"/>
    <p:sldId id="298" r:id="rId34"/>
    <p:sldId id="266" r:id="rId35"/>
    <p:sldId id="265" r:id="rId36"/>
    <p:sldId id="304" r:id="rId37"/>
    <p:sldId id="275" r:id="rId38"/>
    <p:sldId id="286" r:id="rId39"/>
    <p:sldId id="305" r:id="rId40"/>
    <p:sldId id="296" r:id="rId41"/>
    <p:sldId id="308" r:id="rId42"/>
    <p:sldId id="310" r:id="rId43"/>
    <p:sldId id="295"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43D2A8-E970-45B5-B801-5E0680BC791B}" type="datetimeFigureOut">
              <a:rPr lang="en-US" smtClean="0"/>
              <a:pPr/>
              <a:t>07/08/2015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DB39AF-8DAB-4D79-829F-1A423573D254}"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Prevalence of a condition and diagnosis missed estimates vary based on location of patient population, diagnostic criteria used and age of patient.</a:t>
            </a:r>
            <a:endParaRPr lang="en-US" dirty="0"/>
          </a:p>
        </p:txBody>
      </p:sp>
      <p:sp>
        <p:nvSpPr>
          <p:cNvPr id="4" name="Slide Number Placeholder 3"/>
          <p:cNvSpPr>
            <a:spLocks noGrp="1"/>
          </p:cNvSpPr>
          <p:nvPr>
            <p:ph type="sldNum" sz="quarter" idx="10"/>
          </p:nvPr>
        </p:nvSpPr>
        <p:spPr/>
        <p:txBody>
          <a:bodyPr/>
          <a:lstStyle/>
          <a:p>
            <a:fld id="{DFDB39AF-8DAB-4D79-829F-1A423573D254}" type="slidenum">
              <a:rPr lang="en-US" smtClean="0"/>
              <a:pPr/>
              <a:t>4</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Psychiatric co morbidity picked up more when a structured clinical interview schedule is used THAN when an un structured format is used. </a:t>
            </a:r>
          </a:p>
          <a:p>
            <a:r>
              <a:rPr lang="en-US" dirty="0" smtClean="0"/>
              <a:t>Two groups of patients, outpatient psychiatric services in the same setting, one group interviewed on SCID for DSMIV- Axis I disorders and the second group using unstructured interview. Both groups were from similar background.</a:t>
            </a:r>
          </a:p>
          <a:p>
            <a:endParaRPr lang="en-US" dirty="0"/>
          </a:p>
        </p:txBody>
      </p:sp>
      <p:sp>
        <p:nvSpPr>
          <p:cNvPr id="4" name="Slide Number Placeholder 3"/>
          <p:cNvSpPr>
            <a:spLocks noGrp="1"/>
          </p:cNvSpPr>
          <p:nvPr>
            <p:ph type="sldNum" sz="quarter" idx="10"/>
          </p:nvPr>
        </p:nvSpPr>
        <p:spPr/>
        <p:txBody>
          <a:bodyPr/>
          <a:lstStyle/>
          <a:p>
            <a:fld id="{DFDB39AF-8DAB-4D79-829F-1A423573D254}" type="slidenum">
              <a:rPr lang="en-US" smtClean="0"/>
              <a:pPr/>
              <a:t>19</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More than one third of patients interviewed using SCID were diagnosed with three or four disorders in contrast to fewer than 10% of patients assessed with unstructured interview.</a:t>
            </a:r>
          </a:p>
          <a:p>
            <a:r>
              <a:rPr lang="en-US" dirty="0" smtClean="0"/>
              <a:t>Conclusion was that in routine clinical practice clinicians under recognize diagnostic comorbidity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Mark Zimmerman et al (1999) Comprehensive Psychiatry40, 9(3) 182-191.</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DFDB39AF-8DAB-4D79-829F-1A423573D254}" type="slidenum">
              <a:rPr lang="en-US" smtClean="0"/>
              <a:pPr/>
              <a:t>20</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Presenting symptom- Violence, Psychotic presentation with comorbid substance abuse</a:t>
            </a:r>
          </a:p>
          <a:p>
            <a:r>
              <a:rPr lang="en-US" dirty="0" smtClean="0"/>
              <a:t>Presenting symptom – Anxiety  or somatoform Details regarding sexual dysfunction not being collected</a:t>
            </a:r>
          </a:p>
          <a:p>
            <a:r>
              <a:rPr lang="en-US" dirty="0" smtClean="0"/>
              <a:t>Presenting symptom- behavioral disorder or psychiatric  syndrome, Details regarding sleep disorder </a:t>
            </a:r>
          </a:p>
          <a:p>
            <a:r>
              <a:rPr lang="en-US" dirty="0" smtClean="0"/>
              <a:t>Language problems</a:t>
            </a:r>
            <a:r>
              <a:rPr lang="en-US" baseline="0" dirty="0" smtClean="0"/>
              <a:t> which are common anywhere in India</a:t>
            </a:r>
            <a:endParaRPr lang="en-US" dirty="0" smtClean="0"/>
          </a:p>
          <a:p>
            <a:endParaRPr lang="en-US" dirty="0"/>
          </a:p>
        </p:txBody>
      </p:sp>
      <p:sp>
        <p:nvSpPr>
          <p:cNvPr id="4" name="Slide Number Placeholder 3"/>
          <p:cNvSpPr>
            <a:spLocks noGrp="1"/>
          </p:cNvSpPr>
          <p:nvPr>
            <p:ph type="sldNum" sz="quarter" idx="10"/>
          </p:nvPr>
        </p:nvSpPr>
        <p:spPr/>
        <p:txBody>
          <a:bodyPr/>
          <a:lstStyle/>
          <a:p>
            <a:fld id="{DFDB39AF-8DAB-4D79-829F-1A423573D254}" type="slidenum">
              <a:rPr lang="en-US" smtClean="0"/>
              <a:pPr/>
              <a:t>21</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dirty="0" smtClean="0"/>
              <a:t>High Psychiatric co- morbidity  in those with seizure disorder </a:t>
            </a:r>
            <a:endParaRPr lang="en-US" b="1" dirty="0" smtClean="0"/>
          </a:p>
          <a:p>
            <a:r>
              <a:rPr lang="en-US" dirty="0" smtClean="0"/>
              <a:t>Low estimates of behavior disturbance- from community sample </a:t>
            </a:r>
          </a:p>
          <a:p>
            <a:r>
              <a:rPr lang="en-US" dirty="0" smtClean="0"/>
              <a:t>Highest from tertiary care facilities and specialized epilepsy centres</a:t>
            </a:r>
          </a:p>
          <a:p>
            <a:pPr>
              <a:buNone/>
            </a:pPr>
            <a:r>
              <a:rPr lang="en-US" dirty="0" smtClean="0"/>
              <a:t> Risk for psychopathology: 20-40%</a:t>
            </a:r>
          </a:p>
          <a:p>
            <a:pPr>
              <a:buNone/>
            </a:pPr>
            <a:r>
              <a:rPr lang="en-US" dirty="0" smtClean="0"/>
              <a:t> Increased risk of suicide </a:t>
            </a:r>
          </a:p>
          <a:p>
            <a:endParaRPr lang="en-US" dirty="0"/>
          </a:p>
        </p:txBody>
      </p:sp>
      <p:sp>
        <p:nvSpPr>
          <p:cNvPr id="4" name="Slide Number Placeholder 3"/>
          <p:cNvSpPr>
            <a:spLocks noGrp="1"/>
          </p:cNvSpPr>
          <p:nvPr>
            <p:ph type="sldNum" sz="quarter" idx="10"/>
          </p:nvPr>
        </p:nvSpPr>
        <p:spPr/>
        <p:txBody>
          <a:bodyPr/>
          <a:lstStyle/>
          <a:p>
            <a:fld id="{DFDB39AF-8DAB-4D79-829F-1A423573D254}" type="slidenum">
              <a:rPr lang="en-US" smtClean="0"/>
              <a:pPr/>
              <a:t>24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High psychiatric co-morbidity among adults  with </a:t>
            </a:r>
            <a:r>
              <a:rPr lang="en-US" b="1" dirty="0" smtClean="0"/>
              <a:t>intellectual disability </a:t>
            </a:r>
          </a:p>
          <a:p>
            <a:r>
              <a:rPr lang="en-US" dirty="0" smtClean="0"/>
              <a:t>Rate varies between 10-39%</a:t>
            </a:r>
          </a:p>
          <a:p>
            <a:r>
              <a:rPr lang="en-US" dirty="0" smtClean="0"/>
              <a:t>In a community sample of adults with intellectual disability using ICD 10 criteria the overall rate of functional psychiatric disorder(14.4%) was similar to that in the general population (16%) </a:t>
            </a:r>
          </a:p>
          <a:p>
            <a:endParaRPr lang="en-US" dirty="0"/>
          </a:p>
        </p:txBody>
      </p:sp>
      <p:sp>
        <p:nvSpPr>
          <p:cNvPr id="4" name="Slide Number Placeholder 3"/>
          <p:cNvSpPr>
            <a:spLocks noGrp="1"/>
          </p:cNvSpPr>
          <p:nvPr>
            <p:ph type="sldNum" sz="quarter" idx="10"/>
          </p:nvPr>
        </p:nvSpPr>
        <p:spPr/>
        <p:txBody>
          <a:bodyPr/>
          <a:lstStyle/>
          <a:p>
            <a:fld id="{DFDB39AF-8DAB-4D79-829F-1A423573D254}" type="slidenum">
              <a:rPr lang="en-US" smtClean="0"/>
              <a:pPr/>
              <a:t>25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Rates of schizophrenic illness and phobic disorder were higher in the study cohort(4.4%, 4.4%) compared to those in the general population(0.4%, 1.1%)</a:t>
            </a:r>
          </a:p>
          <a:p>
            <a:endParaRPr lang="en-US" dirty="0" smtClean="0"/>
          </a:p>
          <a:p>
            <a:pPr>
              <a:buNone/>
            </a:pPr>
            <a:r>
              <a:rPr lang="en-US" dirty="0" smtClean="0"/>
              <a:t>   S. Deb et al(2001) Journal of Intellectual Disability Research 45,6</a:t>
            </a:r>
          </a:p>
          <a:p>
            <a:endParaRPr lang="en-US" dirty="0"/>
          </a:p>
        </p:txBody>
      </p:sp>
      <p:sp>
        <p:nvSpPr>
          <p:cNvPr id="4" name="Slide Number Placeholder 3"/>
          <p:cNvSpPr>
            <a:spLocks noGrp="1"/>
          </p:cNvSpPr>
          <p:nvPr>
            <p:ph type="sldNum" sz="quarter" idx="10"/>
          </p:nvPr>
        </p:nvSpPr>
        <p:spPr/>
        <p:txBody>
          <a:bodyPr/>
          <a:lstStyle/>
          <a:p>
            <a:fld id="{DFDB39AF-8DAB-4D79-829F-1A423573D254}" type="slidenum">
              <a:rPr lang="en-US" smtClean="0"/>
              <a:pPr/>
              <a:t>26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dirty="0" smtClean="0"/>
              <a:t>Delirium in hospital  settings in children labeled as behavior problem</a:t>
            </a:r>
          </a:p>
          <a:p>
            <a:pPr>
              <a:buNone/>
            </a:pPr>
            <a:r>
              <a:rPr lang="en-US" dirty="0" smtClean="0"/>
              <a:t>Conditions related to sexual functioning: sexual misconceptions, sexual obsessions, distress associated with sexual orientation</a:t>
            </a:r>
          </a:p>
          <a:p>
            <a:pPr>
              <a:buNone/>
            </a:pPr>
            <a:endParaRPr lang="en-US" dirty="0" smtClean="0"/>
          </a:p>
          <a:p>
            <a:pPr>
              <a:buNone/>
            </a:pPr>
            <a:r>
              <a:rPr lang="en-US" dirty="0" smtClean="0"/>
              <a:t>Prodrome of  psychosis, anxiety disorders, early traits  of personality disorders</a:t>
            </a:r>
          </a:p>
          <a:p>
            <a:endParaRPr lang="en-US" dirty="0"/>
          </a:p>
        </p:txBody>
      </p:sp>
      <p:sp>
        <p:nvSpPr>
          <p:cNvPr id="4" name="Slide Number Placeholder 3"/>
          <p:cNvSpPr>
            <a:spLocks noGrp="1"/>
          </p:cNvSpPr>
          <p:nvPr>
            <p:ph type="sldNum" sz="quarter" idx="10"/>
          </p:nvPr>
        </p:nvSpPr>
        <p:spPr/>
        <p:txBody>
          <a:bodyPr/>
          <a:lstStyle/>
          <a:p>
            <a:fld id="{DFDB39AF-8DAB-4D79-829F-1A423573D254}" type="slidenum">
              <a:rPr lang="en-US" smtClean="0"/>
              <a:pPr/>
              <a:t>32</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Pervasive Developmental Disorders:</a:t>
            </a:r>
          </a:p>
          <a:p>
            <a:endParaRPr lang="en-US" dirty="0" smtClean="0"/>
          </a:p>
          <a:p>
            <a:pPr>
              <a:buNone/>
            </a:pPr>
            <a:r>
              <a:rPr lang="en-US" dirty="0" smtClean="0"/>
              <a:t> Pervasive developmental disorders diagnosed as Personality disorders, OCD or Schizophrenia</a:t>
            </a:r>
          </a:p>
          <a:p>
            <a:endParaRPr lang="en-US" dirty="0"/>
          </a:p>
        </p:txBody>
      </p:sp>
      <p:sp>
        <p:nvSpPr>
          <p:cNvPr id="4" name="Slide Number Placeholder 3"/>
          <p:cNvSpPr>
            <a:spLocks noGrp="1"/>
          </p:cNvSpPr>
          <p:nvPr>
            <p:ph type="sldNum" sz="quarter" idx="10"/>
          </p:nvPr>
        </p:nvSpPr>
        <p:spPr/>
        <p:txBody>
          <a:bodyPr/>
          <a:lstStyle/>
          <a:p>
            <a:fld id="{DFDB39AF-8DAB-4D79-829F-1A423573D254}" type="slidenum">
              <a:rPr lang="en-US" smtClean="0"/>
              <a:pPr/>
              <a:t>33</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Organic disorders which present with typical functional psychiatric disorders in the early stage</a:t>
            </a:r>
          </a:p>
          <a:p>
            <a:r>
              <a:rPr lang="en-US" dirty="0" smtClean="0"/>
              <a:t>Eg. CJD</a:t>
            </a:r>
          </a:p>
          <a:p>
            <a:r>
              <a:rPr lang="en-US" dirty="0" smtClean="0"/>
              <a:t>Pick’s Disease</a:t>
            </a:r>
          </a:p>
          <a:p>
            <a:endParaRPr lang="en-US" dirty="0"/>
          </a:p>
        </p:txBody>
      </p:sp>
      <p:sp>
        <p:nvSpPr>
          <p:cNvPr id="4" name="Slide Number Placeholder 3"/>
          <p:cNvSpPr>
            <a:spLocks noGrp="1"/>
          </p:cNvSpPr>
          <p:nvPr>
            <p:ph type="sldNum" sz="quarter" idx="10"/>
          </p:nvPr>
        </p:nvSpPr>
        <p:spPr/>
        <p:txBody>
          <a:bodyPr/>
          <a:lstStyle/>
          <a:p>
            <a:fld id="{DFDB39AF-8DAB-4D79-829F-1A423573D254}" type="slidenum">
              <a:rPr lang="en-US" smtClean="0"/>
              <a:pPr/>
              <a:t>34</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Focal or generalised slowing and or epileptiform activity maximal in temporal region</a:t>
            </a:r>
          </a:p>
          <a:p>
            <a:r>
              <a:rPr lang="en-US" dirty="0" smtClean="0"/>
              <a:t>MRI : Areas of hyperintensity and or contrast enhancement in medial temporal regions</a:t>
            </a:r>
          </a:p>
          <a:p>
            <a:endParaRPr lang="en-US" dirty="0" smtClean="0"/>
          </a:p>
          <a:p>
            <a:r>
              <a:rPr lang="en-US" dirty="0" smtClean="0"/>
              <a:t>PET: Hypermetabolism in the early stages and hypometabolism in later stages in medial temporal lobes</a:t>
            </a:r>
          </a:p>
          <a:p>
            <a:endParaRPr lang="en-US" dirty="0"/>
          </a:p>
        </p:txBody>
      </p:sp>
      <p:sp>
        <p:nvSpPr>
          <p:cNvPr id="4" name="Slide Number Placeholder 3"/>
          <p:cNvSpPr>
            <a:spLocks noGrp="1"/>
          </p:cNvSpPr>
          <p:nvPr>
            <p:ph type="sldNum" sz="quarter" idx="10"/>
          </p:nvPr>
        </p:nvSpPr>
        <p:spPr/>
        <p:txBody>
          <a:bodyPr/>
          <a:lstStyle/>
          <a:p>
            <a:fld id="{DFDB39AF-8DAB-4D79-829F-1A423573D254}" type="slidenum">
              <a:rPr lang="en-US" smtClean="0"/>
              <a:pPr/>
              <a:t>36</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Referring team missed the diagnosis</a:t>
            </a:r>
            <a:r>
              <a:rPr lang="en-US" baseline="0" dirty="0" smtClean="0"/>
              <a:t> in 46% of patients. </a:t>
            </a:r>
            <a:r>
              <a:rPr lang="en-US" dirty="0" smtClean="0"/>
              <a:t>Symptoms of delirium and quantitative scale score did not distinguish between those with diagnosis missed and accurately made</a:t>
            </a:r>
            <a:endParaRPr lang="en-US" dirty="0"/>
          </a:p>
        </p:txBody>
      </p:sp>
      <p:sp>
        <p:nvSpPr>
          <p:cNvPr id="4" name="Slide Number Placeholder 3"/>
          <p:cNvSpPr>
            <a:spLocks noGrp="1"/>
          </p:cNvSpPr>
          <p:nvPr>
            <p:ph type="sldNum" sz="quarter" idx="10"/>
          </p:nvPr>
        </p:nvSpPr>
        <p:spPr/>
        <p:txBody>
          <a:bodyPr/>
          <a:lstStyle/>
          <a:p>
            <a:fld id="{DFDB39AF-8DAB-4D79-829F-1A423573D254}" type="slidenum">
              <a:rPr lang="en-US" smtClean="0"/>
              <a:pPr/>
              <a:t>5</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dirty="0" smtClean="0"/>
              <a:t>Non epileptic seizures display abnormal movements as a consequence of psychological factors and not electrical dysrhythmia in the brain.</a:t>
            </a:r>
          </a:p>
          <a:p>
            <a:pPr>
              <a:buNone/>
            </a:pPr>
            <a:r>
              <a:rPr lang="en-US" dirty="0" smtClean="0"/>
              <a:t>Epilepsy and nonepileptic seizures can coexist with true seizures occuring in as many as 25% of those with non epileptic seizures</a:t>
            </a:r>
            <a:endParaRPr lang="en-US" dirty="0"/>
          </a:p>
        </p:txBody>
      </p:sp>
      <p:sp>
        <p:nvSpPr>
          <p:cNvPr id="4" name="Slide Number Placeholder 3"/>
          <p:cNvSpPr>
            <a:spLocks noGrp="1"/>
          </p:cNvSpPr>
          <p:nvPr>
            <p:ph type="sldNum" sz="quarter" idx="10"/>
          </p:nvPr>
        </p:nvSpPr>
        <p:spPr/>
        <p:txBody>
          <a:bodyPr/>
          <a:lstStyle/>
          <a:p>
            <a:fld id="{DFDB39AF-8DAB-4D79-829F-1A423573D254}" type="slidenum">
              <a:rPr lang="en-US" smtClean="0"/>
              <a:pPr/>
              <a:t>37</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Features consistent with non epileptic seizures</a:t>
            </a:r>
            <a:endParaRPr lang="en-US" baseline="30000" dirty="0" smtClean="0"/>
          </a:p>
          <a:p>
            <a:r>
              <a:rPr lang="en-US" baseline="30000" dirty="0" smtClean="0"/>
              <a:t>In the absence of a neurological history,</a:t>
            </a:r>
          </a:p>
          <a:p>
            <a:r>
              <a:rPr lang="en-US" baseline="30000" dirty="0" smtClean="0"/>
              <a:t> patterns</a:t>
            </a:r>
            <a:r>
              <a:rPr lang="en-US" dirty="0" smtClean="0"/>
              <a:t> linked to provocation and suggestion </a:t>
            </a:r>
          </a:p>
          <a:p>
            <a:r>
              <a:rPr lang="en-US" dirty="0" smtClean="0"/>
              <a:t>Symptoms begin or end gradually</a:t>
            </a:r>
          </a:p>
          <a:p>
            <a:r>
              <a:rPr lang="en-US" dirty="0" smtClean="0"/>
              <a:t>Inconsistent with functional neuroanatomical processes</a:t>
            </a:r>
          </a:p>
          <a:p>
            <a:r>
              <a:rPr lang="en-US" dirty="0" smtClean="0"/>
              <a:t>Movements which are asymmetric or alternate</a:t>
            </a:r>
          </a:p>
          <a:p>
            <a:r>
              <a:rPr lang="en-US" dirty="0" smtClean="0"/>
              <a:t>Movements cross the midline</a:t>
            </a:r>
          </a:p>
          <a:p>
            <a:pPr>
              <a:buNone/>
            </a:pPr>
            <a:endParaRPr lang="en-US" b="1" dirty="0" smtClean="0"/>
          </a:p>
          <a:p>
            <a:endParaRPr lang="en-US" dirty="0"/>
          </a:p>
        </p:txBody>
      </p:sp>
      <p:sp>
        <p:nvSpPr>
          <p:cNvPr id="4" name="Slide Number Placeholder 3"/>
          <p:cNvSpPr>
            <a:spLocks noGrp="1"/>
          </p:cNvSpPr>
          <p:nvPr>
            <p:ph type="sldNum" sz="quarter" idx="10"/>
          </p:nvPr>
        </p:nvSpPr>
        <p:spPr/>
        <p:txBody>
          <a:bodyPr/>
          <a:lstStyle/>
          <a:p>
            <a:fld id="{DFDB39AF-8DAB-4D79-829F-1A423573D254}" type="slidenum">
              <a:rPr lang="en-US" smtClean="0"/>
              <a:pPr/>
              <a:t>38</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Movements which are </a:t>
            </a:r>
            <a:r>
              <a:rPr lang="en-US" dirty="0" err="1" smtClean="0"/>
              <a:t>assymetric</a:t>
            </a:r>
            <a:r>
              <a:rPr lang="en-US" dirty="0" smtClean="0"/>
              <a:t> or alternate</a:t>
            </a:r>
          </a:p>
          <a:p>
            <a:r>
              <a:rPr lang="en-US" dirty="0" smtClean="0"/>
              <a:t>Movements cross the midline </a:t>
            </a:r>
          </a:p>
          <a:p>
            <a:r>
              <a:rPr lang="en-US" dirty="0" smtClean="0"/>
              <a:t>Patients exhibiting head bobbing, pelvic thrusting, kicking or thrashing</a:t>
            </a:r>
          </a:p>
          <a:p>
            <a:r>
              <a:rPr lang="en-US" dirty="0" smtClean="0"/>
              <a:t>Symptoms persisting for &gt; 3 minutes</a:t>
            </a:r>
          </a:p>
          <a:p>
            <a:pPr>
              <a:buNone/>
            </a:pPr>
            <a:r>
              <a:rPr lang="en-US" b="1" dirty="0" smtClean="0"/>
              <a:t>     </a:t>
            </a:r>
            <a:r>
              <a:rPr lang="en-US" sz="1100" dirty="0" smtClean="0"/>
              <a:t>Huffman JC et al (2004</a:t>
            </a:r>
            <a:endParaRPr lang="en-US" dirty="0"/>
          </a:p>
        </p:txBody>
      </p:sp>
      <p:sp>
        <p:nvSpPr>
          <p:cNvPr id="4" name="Slide Number Placeholder 3"/>
          <p:cNvSpPr>
            <a:spLocks noGrp="1"/>
          </p:cNvSpPr>
          <p:nvPr>
            <p:ph type="sldNum" sz="quarter" idx="10"/>
          </p:nvPr>
        </p:nvSpPr>
        <p:spPr/>
        <p:txBody>
          <a:bodyPr/>
          <a:lstStyle/>
          <a:p>
            <a:fld id="{DFDB39AF-8DAB-4D79-829F-1A423573D254}" type="slidenum">
              <a:rPr lang="en-US" smtClean="0"/>
              <a:pPr/>
              <a:t>39</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Missing the history of trauma/abuse</a:t>
            </a:r>
          </a:p>
          <a:p>
            <a:endParaRPr lang="en-US" dirty="0" smtClean="0"/>
          </a:p>
          <a:p>
            <a:pPr>
              <a:buNone/>
            </a:pPr>
            <a:r>
              <a:rPr lang="en-US" dirty="0" smtClean="0"/>
              <a:t>     Multiple or different presentations related to </a:t>
            </a:r>
          </a:p>
          <a:p>
            <a:pPr>
              <a:buNone/>
            </a:pPr>
            <a:r>
              <a:rPr lang="en-US" dirty="0" smtClean="0"/>
              <a:t>     the abuse or trauma </a:t>
            </a:r>
          </a:p>
          <a:p>
            <a:endParaRPr lang="en-US" dirty="0"/>
          </a:p>
        </p:txBody>
      </p:sp>
      <p:sp>
        <p:nvSpPr>
          <p:cNvPr id="4" name="Slide Number Placeholder 3"/>
          <p:cNvSpPr>
            <a:spLocks noGrp="1"/>
          </p:cNvSpPr>
          <p:nvPr>
            <p:ph type="sldNum" sz="quarter" idx="10"/>
          </p:nvPr>
        </p:nvSpPr>
        <p:spPr/>
        <p:txBody>
          <a:bodyPr/>
          <a:lstStyle/>
          <a:p>
            <a:fld id="{DFDB39AF-8DAB-4D79-829F-1A423573D254}" type="slidenum">
              <a:rPr lang="en-US" smtClean="0"/>
              <a:pPr/>
              <a:t>40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Patient characteristics which predict a missed diagnosis of delirium before psychiatric consultation</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Patient characteristics which predict a missed diagnosis of delirium before psychiatric consultation</a:t>
            </a:r>
          </a:p>
          <a:p>
            <a:r>
              <a:rPr lang="en-US" dirty="0" smtClean="0"/>
              <a:t>Two factors were associated with missing the diagnosis: Use of past psychiatric diagnosis to explain symptoms of delirium and presence of pain</a:t>
            </a:r>
            <a:r>
              <a:rPr lang="en-US" b="1" dirty="0" smtClean="0"/>
              <a:t>Kishi, Y.  </a:t>
            </a:r>
            <a:r>
              <a:rPr lang="en-US" dirty="0" smtClean="0"/>
              <a:t>et al(2007) Gen. Hospital Psychiatry 29(5):442-445</a:t>
            </a:r>
          </a:p>
          <a:p>
            <a:endParaRPr lang="en-US" dirty="0"/>
          </a:p>
        </p:txBody>
      </p:sp>
      <p:sp>
        <p:nvSpPr>
          <p:cNvPr id="4" name="Slide Number Placeholder 3"/>
          <p:cNvSpPr>
            <a:spLocks noGrp="1"/>
          </p:cNvSpPr>
          <p:nvPr>
            <p:ph type="sldNum" sz="quarter" idx="10"/>
          </p:nvPr>
        </p:nvSpPr>
        <p:spPr/>
        <p:txBody>
          <a:bodyPr/>
          <a:lstStyle/>
          <a:p>
            <a:fld id="{DFDB39AF-8DAB-4D79-829F-1A423573D254}" type="slidenum">
              <a:rPr lang="en-US" smtClean="0"/>
              <a:pPr/>
              <a:t>6</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dirty="0" smtClean="0"/>
              <a:t>Organicity missed in patients admitted to Psychiatry ward </a:t>
            </a:r>
          </a:p>
          <a:p>
            <a:pPr>
              <a:buNone/>
            </a:pPr>
            <a:r>
              <a:rPr lang="en-US" dirty="0" smtClean="0"/>
              <a:t>           360 consecutive admissions with definite or possible psychosis</a:t>
            </a:r>
          </a:p>
          <a:p>
            <a:pPr>
              <a:buNone/>
            </a:pPr>
            <a:r>
              <a:rPr lang="en-US" dirty="0" smtClean="0"/>
              <a:t>          33 were found to have organic disorder </a:t>
            </a:r>
          </a:p>
          <a:p>
            <a:pPr>
              <a:buNone/>
            </a:pPr>
            <a:r>
              <a:rPr lang="en-US" dirty="0" smtClean="0"/>
              <a:t>Phenomenology of organic and functional psychoses and the overlap between themJohnstone, E.C. et al (1988)</a:t>
            </a:r>
          </a:p>
          <a:p>
            <a:pPr>
              <a:buNone/>
            </a:pPr>
            <a:r>
              <a:rPr lang="en-US" dirty="0" smtClean="0"/>
              <a:t> British Journal of Psychiatry 153, 770-776. </a:t>
            </a:r>
          </a:p>
          <a:p>
            <a:pPr>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DFDB39AF-8DAB-4D79-829F-1A423573D254}" type="slidenum">
              <a:rPr lang="en-US" smtClean="0"/>
              <a:pPr/>
              <a:t>7</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A symptom of violent behavior: Highly variable and common to rare</a:t>
            </a:r>
            <a:r>
              <a:rPr lang="en-US" b="1" baseline="0" dirty="0" smtClean="0"/>
              <a:t> causes.</a:t>
            </a:r>
          </a:p>
          <a:p>
            <a:r>
              <a:rPr lang="en-US" b="1" dirty="0" smtClean="0"/>
              <a:t>Violence in the society</a:t>
            </a:r>
          </a:p>
          <a:p>
            <a:pPr>
              <a:buNone/>
            </a:pPr>
            <a:r>
              <a:rPr lang="en-US" dirty="0" smtClean="0"/>
              <a:t>     Social factors, economic motives, drug   dealing, subcultures of violence </a:t>
            </a:r>
          </a:p>
          <a:p>
            <a:pPr>
              <a:buNone/>
            </a:pPr>
            <a:r>
              <a:rPr lang="en-US" b="1" dirty="0" smtClean="0"/>
              <a:t>   Psychiatric Disorders</a:t>
            </a:r>
          </a:p>
          <a:p>
            <a:pPr>
              <a:buNone/>
            </a:pPr>
            <a:r>
              <a:rPr lang="en-US" dirty="0" smtClean="0"/>
              <a:t>   Schizophrenia, Mania, Personality Disorder, Alcohol, Substance Abuse</a:t>
            </a:r>
          </a:p>
          <a:p>
            <a:pPr>
              <a:buNone/>
            </a:pPr>
            <a:r>
              <a:rPr lang="en-US" b="1" dirty="0" smtClean="0"/>
              <a:t>Organic Disorders</a:t>
            </a:r>
          </a:p>
          <a:p>
            <a:pPr>
              <a:buNone/>
            </a:pPr>
            <a:r>
              <a:rPr lang="en-US" dirty="0" smtClean="0"/>
              <a:t>Head trauma, AIDS, Alzheimer’s Disease, Post </a:t>
            </a:r>
            <a:r>
              <a:rPr lang="en-US" dirty="0" err="1" smtClean="0"/>
              <a:t>ictal</a:t>
            </a:r>
            <a:r>
              <a:rPr lang="en-US" dirty="0" smtClean="0"/>
              <a:t> state, Electrolyte imbalance, Hypoxia</a:t>
            </a:r>
          </a:p>
          <a:p>
            <a:endParaRPr lang="en-US" dirty="0"/>
          </a:p>
        </p:txBody>
      </p:sp>
      <p:sp>
        <p:nvSpPr>
          <p:cNvPr id="4" name="Slide Number Placeholder 3"/>
          <p:cNvSpPr>
            <a:spLocks noGrp="1"/>
          </p:cNvSpPr>
          <p:nvPr>
            <p:ph type="sldNum" sz="quarter" idx="10"/>
          </p:nvPr>
        </p:nvSpPr>
        <p:spPr/>
        <p:txBody>
          <a:bodyPr/>
          <a:lstStyle/>
          <a:p>
            <a:fld id="{DFDB39AF-8DAB-4D79-829F-1A423573D254}"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b="1" dirty="0" smtClean="0"/>
              <a:t>Brain tumors </a:t>
            </a:r>
            <a:r>
              <a:rPr lang="en-US" dirty="0" smtClean="0"/>
              <a:t>are a rare cause of violence </a:t>
            </a:r>
          </a:p>
          <a:p>
            <a:pPr>
              <a:buNone/>
            </a:pPr>
            <a:r>
              <a:rPr lang="en-US" dirty="0" smtClean="0"/>
              <a:t>                   Limbic system</a:t>
            </a:r>
          </a:p>
          <a:p>
            <a:pPr>
              <a:buNone/>
            </a:pPr>
            <a:r>
              <a:rPr lang="en-US" dirty="0" smtClean="0"/>
              <a:t>                   Hypothalamic areas of the brain</a:t>
            </a:r>
          </a:p>
          <a:p>
            <a:pPr>
              <a:buNone/>
            </a:pPr>
            <a:r>
              <a:rPr lang="en-US" dirty="0" smtClean="0"/>
              <a:t>    Associated symptoms: Headache, nausea,        vomiting, seizures, visual loss, psychosis, personality change</a:t>
            </a:r>
          </a:p>
          <a:p>
            <a:endParaRPr lang="en-US" dirty="0"/>
          </a:p>
        </p:txBody>
      </p:sp>
      <p:sp>
        <p:nvSpPr>
          <p:cNvPr id="4" name="Slide Number Placeholder 3"/>
          <p:cNvSpPr>
            <a:spLocks noGrp="1"/>
          </p:cNvSpPr>
          <p:nvPr>
            <p:ph type="sldNum" sz="quarter" idx="10"/>
          </p:nvPr>
        </p:nvSpPr>
        <p:spPr/>
        <p:txBody>
          <a:bodyPr/>
          <a:lstStyle/>
          <a:p>
            <a:fld id="{DFDB39AF-8DAB-4D79-829F-1A423573D254}" type="slidenum">
              <a:rPr lang="en-US" smtClean="0"/>
              <a:pPr/>
              <a:t>9</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b="1" dirty="0" smtClean="0"/>
              <a:t>Infections</a:t>
            </a:r>
          </a:p>
          <a:p>
            <a:r>
              <a:rPr lang="en-US" dirty="0" smtClean="0"/>
              <a:t>Herpes or other viral infections</a:t>
            </a:r>
          </a:p>
          <a:p>
            <a:r>
              <a:rPr lang="en-US" dirty="0" smtClean="0"/>
              <a:t>AIDS as part of AIDS dementia complex</a:t>
            </a:r>
          </a:p>
          <a:p>
            <a:pPr>
              <a:buNone/>
            </a:pPr>
            <a:r>
              <a:rPr lang="en-US" b="1" dirty="0" smtClean="0"/>
              <a:t>  Limbic Encephalitis</a:t>
            </a:r>
          </a:p>
          <a:p>
            <a:pPr>
              <a:buNone/>
            </a:pPr>
            <a:r>
              <a:rPr lang="en-US" dirty="0" smtClean="0"/>
              <a:t>   Autoimmune process resulting from malignancy in other parts of the body</a:t>
            </a:r>
          </a:p>
          <a:p>
            <a:pPr>
              <a:buNone/>
            </a:pPr>
            <a:r>
              <a:rPr lang="en-US" dirty="0" smtClean="0"/>
              <a:t>   Affective symptoms, severe memory problems, personality change</a:t>
            </a:r>
          </a:p>
          <a:p>
            <a:endParaRPr lang="en-US" dirty="0"/>
          </a:p>
        </p:txBody>
      </p:sp>
      <p:sp>
        <p:nvSpPr>
          <p:cNvPr id="4" name="Slide Number Placeholder 3"/>
          <p:cNvSpPr>
            <a:spLocks noGrp="1"/>
          </p:cNvSpPr>
          <p:nvPr>
            <p:ph type="sldNum" sz="quarter" idx="10"/>
          </p:nvPr>
        </p:nvSpPr>
        <p:spPr/>
        <p:txBody>
          <a:bodyPr/>
          <a:lstStyle/>
          <a:p>
            <a:fld id="{DFDB39AF-8DAB-4D79-829F-1A423573D254}" type="slidenum">
              <a:rPr lang="en-US" smtClean="0"/>
              <a:pPr/>
              <a:t>10</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Missed diagnosis of Substance abuse in psychiatric patients.</a:t>
            </a:r>
          </a:p>
          <a:p>
            <a:r>
              <a:rPr lang="en-US" dirty="0" smtClean="0"/>
              <a:t>Drug abuse and drug dependence were not detected in emergency rooms and in state mental  hospitals because of the acute psychotic state of the patients at that time as they were incapable of giving proper history </a:t>
            </a:r>
          </a:p>
          <a:p>
            <a:endParaRPr lang="en-US" dirty="0"/>
          </a:p>
        </p:txBody>
      </p:sp>
      <p:sp>
        <p:nvSpPr>
          <p:cNvPr id="4" name="Slide Number Placeholder 3"/>
          <p:cNvSpPr>
            <a:spLocks noGrp="1"/>
          </p:cNvSpPr>
          <p:nvPr>
            <p:ph type="sldNum" sz="quarter" idx="10"/>
          </p:nvPr>
        </p:nvSpPr>
        <p:spPr/>
        <p:txBody>
          <a:bodyPr/>
          <a:lstStyle/>
          <a:p>
            <a:fld id="{DFDB39AF-8DAB-4D79-829F-1A423573D254}" type="slidenum">
              <a:rPr lang="en-US" smtClean="0"/>
              <a:pPr/>
              <a:t>17</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Ananth J etal Psychiatric services (1989)Missed diagnosis of Substance Abuse in Psychiatric patients. Vol. 30(3) 297-299</a:t>
            </a:r>
            <a:endParaRPr lang="en-US" dirty="0"/>
          </a:p>
        </p:txBody>
      </p:sp>
      <p:sp>
        <p:nvSpPr>
          <p:cNvPr id="4" name="Slide Number Placeholder 3"/>
          <p:cNvSpPr>
            <a:spLocks noGrp="1"/>
          </p:cNvSpPr>
          <p:nvPr>
            <p:ph type="sldNum" sz="quarter" idx="10"/>
          </p:nvPr>
        </p:nvSpPr>
        <p:spPr/>
        <p:txBody>
          <a:bodyPr/>
          <a:lstStyle/>
          <a:p>
            <a:fld id="{DFDB39AF-8DAB-4D79-829F-1A423573D254}" type="slidenum">
              <a:rPr lang="en-US" smtClean="0"/>
              <a:pPr/>
              <a:t>18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8FF8EB-08CB-4DFB-846D-2E23D3E24BEB}" type="datetimeFigureOut">
              <a:rPr lang="en-US" smtClean="0"/>
              <a:pPr/>
              <a:t>07/08/2015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F60EF9-6D83-4754-B6FA-B263AD5C5ED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8FF8EB-08CB-4DFB-846D-2E23D3E24BEB}" type="datetimeFigureOut">
              <a:rPr lang="en-US" smtClean="0"/>
              <a:pPr/>
              <a:t>07/08/2015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F60EF9-6D83-4754-B6FA-B263AD5C5ED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8FF8EB-08CB-4DFB-846D-2E23D3E24BEB}" type="datetimeFigureOut">
              <a:rPr lang="en-US" smtClean="0"/>
              <a:pPr/>
              <a:t>07/08/2015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F60EF9-6D83-4754-B6FA-B263AD5C5ED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8FF8EB-08CB-4DFB-846D-2E23D3E24BEB}" type="datetimeFigureOut">
              <a:rPr lang="en-US" smtClean="0"/>
              <a:pPr/>
              <a:t>07/08/2015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F60EF9-6D83-4754-B6FA-B263AD5C5ED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8FF8EB-08CB-4DFB-846D-2E23D3E24BEB}" type="datetimeFigureOut">
              <a:rPr lang="en-US" smtClean="0"/>
              <a:pPr/>
              <a:t>07/08/2015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F60EF9-6D83-4754-B6FA-B263AD5C5ED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8FF8EB-08CB-4DFB-846D-2E23D3E24BEB}" type="datetimeFigureOut">
              <a:rPr lang="en-US" smtClean="0"/>
              <a:pPr/>
              <a:t>07/08/2015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F60EF9-6D83-4754-B6FA-B263AD5C5ED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8FF8EB-08CB-4DFB-846D-2E23D3E24BEB}" type="datetimeFigureOut">
              <a:rPr lang="en-US" smtClean="0"/>
              <a:pPr/>
              <a:t>07/08/2015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3F60EF9-6D83-4754-B6FA-B263AD5C5ED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8FF8EB-08CB-4DFB-846D-2E23D3E24BEB}" type="datetimeFigureOut">
              <a:rPr lang="en-US" smtClean="0"/>
              <a:pPr/>
              <a:t>07/08/2015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3F60EF9-6D83-4754-B6FA-B263AD5C5ED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8FF8EB-08CB-4DFB-846D-2E23D3E24BEB}" type="datetimeFigureOut">
              <a:rPr lang="en-US" smtClean="0"/>
              <a:pPr/>
              <a:t>07/08/2015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3F60EF9-6D83-4754-B6FA-B263AD5C5ED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8FF8EB-08CB-4DFB-846D-2E23D3E24BEB}" type="datetimeFigureOut">
              <a:rPr lang="en-US" smtClean="0"/>
              <a:pPr/>
              <a:t>07/08/2015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F60EF9-6D83-4754-B6FA-B263AD5C5ED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8FF8EB-08CB-4DFB-846D-2E23D3E24BEB}" type="datetimeFigureOut">
              <a:rPr lang="en-US" smtClean="0"/>
              <a:pPr/>
              <a:t>07/08/2015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F60EF9-6D83-4754-B6FA-B263AD5C5ED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8FF8EB-08CB-4DFB-846D-2E23D3E24BEB}" type="datetimeFigureOut">
              <a:rPr lang="en-US" smtClean="0"/>
              <a:pPr/>
              <a:t>07/08/2015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F60EF9-6D83-4754-B6FA-B263AD5C5EDB}"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981200"/>
            <a:ext cx="9144000" cy="1828800"/>
          </a:xfrm>
        </p:spPr>
        <p:txBody>
          <a:bodyPr>
            <a:noAutofit/>
          </a:bodyPr>
          <a:lstStyle/>
          <a:p>
            <a:r>
              <a:rPr lang="en-US" sz="6600" b="1" dirty="0" smtClean="0">
                <a:latin typeface="Times New Roman" pitchFamily="18" charset="0"/>
                <a:cs typeface="Times New Roman" pitchFamily="18" charset="0"/>
              </a:rPr>
              <a:t>Commonly Missed Diagnosis in Psychiatry</a:t>
            </a:r>
            <a:endParaRPr lang="en-US" sz="6600" b="1"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4267200"/>
            <a:ext cx="6400800" cy="1752600"/>
          </a:xfrm>
        </p:spPr>
        <p:txBody>
          <a:bodyPr/>
          <a:lstStyle/>
          <a:p>
            <a:r>
              <a:rPr lang="en-US" dirty="0" smtClean="0"/>
              <a:t>Dr. Suja Kurian,</a:t>
            </a:r>
          </a:p>
          <a:p>
            <a:r>
              <a:rPr lang="en-US" dirty="0" smtClean="0"/>
              <a:t>Department of Psychiatry,</a:t>
            </a:r>
          </a:p>
          <a:p>
            <a:r>
              <a:rPr lang="en-US" dirty="0" smtClean="0"/>
              <a:t>Christian Medical College, Vellore.</a:t>
            </a:r>
            <a:endParaRPr lang="en-US" dirty="0"/>
          </a:p>
        </p:txBody>
      </p:sp>
      <p:pic>
        <p:nvPicPr>
          <p:cNvPr id="4" name="Picture 2" descr="D:\sathiya\pictures\Logo_white.jpg"/>
          <p:cNvPicPr>
            <a:picLocks noChangeAspect="1" noChangeArrowheads="1"/>
          </p:cNvPicPr>
          <p:nvPr/>
        </p:nvPicPr>
        <p:blipFill>
          <a:blip r:embed="rId2" cstate="print"/>
          <a:srcRect/>
          <a:stretch>
            <a:fillRect/>
          </a:stretch>
        </p:blipFill>
        <p:spPr bwMode="auto">
          <a:xfrm>
            <a:off x="76200" y="76200"/>
            <a:ext cx="1828800" cy="1828800"/>
          </a:xfrm>
          <a:prstGeom prst="rect">
            <a:avLst/>
          </a:prstGeom>
          <a:noFill/>
        </p:spPr>
      </p:pic>
      <p:pic>
        <p:nvPicPr>
          <p:cNvPr id="5" name="Picture 4" descr="https://encrypted-tbn2.gstatic.com/images?q=tbn:ANd9GcQrdkj_ioVwqKiPkBsOi1dkdAk8iaiaupCRHInkMxeiXW2xbtTW9Q"/>
          <p:cNvPicPr>
            <a:picLocks noChangeAspect="1" noChangeArrowheads="1"/>
          </p:cNvPicPr>
          <p:nvPr/>
        </p:nvPicPr>
        <p:blipFill>
          <a:blip r:embed="rId3" cstate="print"/>
          <a:srcRect/>
          <a:stretch>
            <a:fillRect/>
          </a:stretch>
        </p:blipFill>
        <p:spPr bwMode="auto">
          <a:xfrm>
            <a:off x="7015634" y="76200"/>
            <a:ext cx="2052166" cy="1828800"/>
          </a:xfrm>
          <a:prstGeom prst="round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sz="4500" b="1" dirty="0" smtClean="0">
                <a:latin typeface="Book Antiqua" pitchFamily="18" charset="0"/>
                <a:cs typeface="Times New Roman" pitchFamily="18" charset="0"/>
              </a:rPr>
              <a:t>Why miss the diagnosis? </a:t>
            </a:r>
            <a:br>
              <a:rPr lang="en-US" sz="4500" b="1" dirty="0" smtClean="0">
                <a:latin typeface="Book Antiqua" pitchFamily="18" charset="0"/>
                <a:cs typeface="Times New Roman" pitchFamily="18" charset="0"/>
              </a:rPr>
            </a:br>
            <a:r>
              <a:rPr lang="en-US" sz="4500" b="1" dirty="0" smtClean="0">
                <a:latin typeface="Book Antiqua" pitchFamily="18" charset="0"/>
                <a:cs typeface="Times New Roman" pitchFamily="18" charset="0"/>
              </a:rPr>
              <a:t>Rare causes</a:t>
            </a:r>
            <a:endParaRPr lang="en-US" sz="4500" b="1" dirty="0">
              <a:latin typeface="Book Antiqua" pitchFamily="18" charset="0"/>
              <a:cs typeface="Times New Roman" pitchFamily="18" charset="0"/>
            </a:endParaRPr>
          </a:p>
        </p:txBody>
      </p:sp>
      <p:sp>
        <p:nvSpPr>
          <p:cNvPr id="3" name="Content Placeholder 2"/>
          <p:cNvSpPr>
            <a:spLocks noGrp="1"/>
          </p:cNvSpPr>
          <p:nvPr>
            <p:ph idx="1"/>
          </p:nvPr>
        </p:nvSpPr>
        <p:spPr>
          <a:xfrm>
            <a:off x="457200" y="1447800"/>
            <a:ext cx="8229600" cy="5410200"/>
          </a:xfrm>
        </p:spPr>
        <p:txBody>
          <a:bodyPr>
            <a:noAutofit/>
          </a:bodyPr>
          <a:lstStyle/>
          <a:p>
            <a:pPr marL="457200" indent="-457200">
              <a:spcBef>
                <a:spcPts val="1800"/>
              </a:spcBef>
              <a:buNone/>
            </a:pPr>
            <a:r>
              <a:rPr lang="en-US" sz="3500" dirty="0" smtClean="0"/>
              <a:t>                     </a:t>
            </a:r>
            <a:r>
              <a:rPr lang="en-US" sz="3500" b="1" dirty="0" smtClean="0"/>
              <a:t>Violent Behavior</a:t>
            </a:r>
          </a:p>
          <a:p>
            <a:pPr marL="457200" indent="-457200">
              <a:spcBef>
                <a:spcPts val="1800"/>
              </a:spcBef>
            </a:pPr>
            <a:r>
              <a:rPr lang="en-US" sz="3500" b="1" dirty="0" smtClean="0"/>
              <a:t>Infections</a:t>
            </a:r>
          </a:p>
          <a:p>
            <a:pPr marL="457200" indent="-457200">
              <a:spcBef>
                <a:spcPts val="600"/>
              </a:spcBef>
              <a:buNone/>
            </a:pPr>
            <a:r>
              <a:rPr lang="en-US" sz="3500" dirty="0" smtClean="0"/>
              <a:t>		Herpes or other viral infections</a:t>
            </a:r>
          </a:p>
          <a:p>
            <a:pPr marL="457200" indent="-457200">
              <a:spcBef>
                <a:spcPts val="600"/>
              </a:spcBef>
              <a:buNone/>
            </a:pPr>
            <a:r>
              <a:rPr lang="en-US" sz="3500" dirty="0" smtClean="0"/>
              <a:t>		AIDS as part of AIDS dementia complex</a:t>
            </a:r>
          </a:p>
          <a:p>
            <a:pPr marL="457200" indent="-457200">
              <a:spcBef>
                <a:spcPts val="1800"/>
              </a:spcBef>
            </a:pPr>
            <a:r>
              <a:rPr lang="en-US" sz="3500" b="1" dirty="0" smtClean="0"/>
              <a:t>Limbic Encephalitis</a:t>
            </a:r>
          </a:p>
          <a:p>
            <a:pPr marL="457200" indent="-457200">
              <a:spcBef>
                <a:spcPts val="1800"/>
              </a:spcBef>
              <a:buNone/>
            </a:pPr>
            <a:r>
              <a:rPr lang="en-US" sz="3500" b="1" dirty="0" smtClean="0"/>
              <a:t>		</a:t>
            </a:r>
            <a:r>
              <a:rPr lang="en-US" sz="3500" dirty="0" smtClean="0"/>
              <a:t>Autoimmune, Para neoplastic process</a:t>
            </a:r>
          </a:p>
          <a:p>
            <a:pPr marL="457200" indent="-457200">
              <a:spcBef>
                <a:spcPts val="600"/>
              </a:spcBef>
              <a:buNone/>
            </a:pPr>
            <a:r>
              <a:rPr lang="en-US" sz="3500" dirty="0" smtClean="0"/>
              <a:t>   		Affective symptoms, Severe memory 	problems, Personality change</a:t>
            </a:r>
          </a:p>
          <a:p>
            <a:pPr marL="457200" indent="-457200">
              <a:spcBef>
                <a:spcPts val="1800"/>
              </a:spcBef>
            </a:pPr>
            <a:endParaRPr lang="en-US" sz="3500" dirty="0" smtClean="0"/>
          </a:p>
          <a:p>
            <a:pPr marL="457200" indent="-457200">
              <a:spcBef>
                <a:spcPts val="1800"/>
              </a:spcBef>
            </a:pPr>
            <a:endParaRPr lang="en-US" sz="35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500" b="1" dirty="0" smtClean="0">
                <a:latin typeface="Book Antiqua" pitchFamily="18" charset="0"/>
              </a:rPr>
              <a:t>Why miss the diagnosis? Rare Causes </a:t>
            </a:r>
            <a:endParaRPr lang="en-US" sz="4500" b="1" dirty="0">
              <a:latin typeface="Book Antiqua" pitchFamily="18" charset="0"/>
            </a:endParaRPr>
          </a:p>
        </p:txBody>
      </p:sp>
      <p:sp>
        <p:nvSpPr>
          <p:cNvPr id="3" name="Content Placeholder 2"/>
          <p:cNvSpPr>
            <a:spLocks noGrp="1"/>
          </p:cNvSpPr>
          <p:nvPr>
            <p:ph idx="1"/>
          </p:nvPr>
        </p:nvSpPr>
        <p:spPr>
          <a:xfrm>
            <a:off x="457200" y="1600200"/>
            <a:ext cx="8458200" cy="4525963"/>
          </a:xfrm>
        </p:spPr>
        <p:txBody>
          <a:bodyPr>
            <a:noAutofit/>
          </a:bodyPr>
          <a:lstStyle/>
          <a:p>
            <a:pPr marL="457200" indent="-457200" algn="ctr">
              <a:spcBef>
                <a:spcPts val="1800"/>
              </a:spcBef>
              <a:buNone/>
            </a:pPr>
            <a:r>
              <a:rPr lang="en-US" sz="3500" b="1" dirty="0" smtClean="0"/>
              <a:t>Violent Behavior</a:t>
            </a:r>
          </a:p>
          <a:p>
            <a:pPr marL="457200" indent="-457200">
              <a:spcBef>
                <a:spcPts val="1800"/>
              </a:spcBef>
            </a:pPr>
            <a:r>
              <a:rPr lang="en-US" sz="3500" dirty="0" smtClean="0"/>
              <a:t>Wilson’s Disease</a:t>
            </a:r>
          </a:p>
          <a:p>
            <a:pPr marL="457200" indent="-457200">
              <a:spcBef>
                <a:spcPts val="1800"/>
              </a:spcBef>
            </a:pPr>
            <a:r>
              <a:rPr lang="en-US" sz="3500" dirty="0" smtClean="0"/>
              <a:t>Huntington’s Disease</a:t>
            </a:r>
          </a:p>
          <a:p>
            <a:pPr marL="457200" indent="-457200">
              <a:spcBef>
                <a:spcPts val="1800"/>
              </a:spcBef>
            </a:pPr>
            <a:r>
              <a:rPr lang="en-US" sz="3500" dirty="0" smtClean="0"/>
              <a:t>Thyroid Disorders</a:t>
            </a:r>
          </a:p>
          <a:p>
            <a:pPr marL="457200" indent="-457200">
              <a:spcBef>
                <a:spcPts val="1800"/>
              </a:spcBef>
            </a:pPr>
            <a:r>
              <a:rPr lang="en-US" sz="3500" dirty="0" smtClean="0"/>
              <a:t>Hyperparathyroidism</a:t>
            </a:r>
          </a:p>
          <a:p>
            <a:pPr marL="457200" indent="-457200">
              <a:spcBef>
                <a:spcPts val="1800"/>
              </a:spcBef>
            </a:pPr>
            <a:r>
              <a:rPr lang="en-US" sz="3500" dirty="0" smtClean="0"/>
              <a:t>Toxins : Lead Mercury, Arsenic, Aluminium </a:t>
            </a:r>
            <a:endParaRPr lang="en-US" sz="35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
            <a:ext cx="8229600" cy="1143000"/>
          </a:xfrm>
        </p:spPr>
        <p:txBody>
          <a:bodyPr>
            <a:normAutofit/>
          </a:bodyPr>
          <a:lstStyle/>
          <a:p>
            <a:r>
              <a:rPr lang="en-US" sz="4500" b="1" dirty="0" smtClean="0">
                <a:latin typeface="Book Antiqua" pitchFamily="18" charset="0"/>
              </a:rPr>
              <a:t>Case scenario</a:t>
            </a:r>
            <a:endParaRPr lang="en-US" sz="4500" b="1" dirty="0">
              <a:latin typeface="Book Antiqua" pitchFamily="18" charset="0"/>
            </a:endParaRPr>
          </a:p>
        </p:txBody>
      </p:sp>
      <p:sp>
        <p:nvSpPr>
          <p:cNvPr id="3" name="Content Placeholder 2"/>
          <p:cNvSpPr>
            <a:spLocks noGrp="1"/>
          </p:cNvSpPr>
          <p:nvPr>
            <p:ph idx="1"/>
          </p:nvPr>
        </p:nvSpPr>
        <p:spPr>
          <a:xfrm>
            <a:off x="0" y="914400"/>
            <a:ext cx="8915400" cy="6629400"/>
          </a:xfrm>
        </p:spPr>
        <p:txBody>
          <a:bodyPr>
            <a:noAutofit/>
          </a:bodyPr>
          <a:lstStyle/>
          <a:p>
            <a:pPr algn="just"/>
            <a:r>
              <a:rPr lang="en-US" sz="3300" dirty="0" smtClean="0"/>
              <a:t>28 year old lady, married for five years presented with her aunt to the liaison psychiatry clinic of community health department with history of  low mood, poor sleep and reduced interest in regular activities of 6 months duration. She also admitted marital difficulties, domestic violence secondary to infertility and threat of marital separation. She did not feel supported by her in-laws.  There was no history of treatment for her problems and there was no past history of depressive or psychotic episodes.  </a:t>
            </a:r>
            <a:endParaRPr lang="en-US" sz="33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55637"/>
            <a:ext cx="8915400" cy="5516563"/>
          </a:xfrm>
        </p:spPr>
        <p:txBody>
          <a:bodyPr>
            <a:noAutofit/>
          </a:bodyPr>
          <a:lstStyle/>
          <a:p>
            <a:pPr marL="457200" indent="-457200" algn="just"/>
            <a:r>
              <a:rPr lang="en-US" sz="3300" dirty="0" smtClean="0"/>
              <a:t> Mental state examination revealed a thin  appropriately dressed lady who had restriction in associated movements while walking. There were no involuntary movements. Her affect was depressed and her thought content revealed depressive ideas and distress about infertility and marital problems. There were no positive psychotic symptoms. She had good insight into her problems and her judgment was intact. Her higher cognitive functions were intact.</a:t>
            </a:r>
          </a:p>
          <a:p>
            <a:pPr marL="457200" indent="-457200" algn="just"/>
            <a:endParaRPr lang="en-US" sz="33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500" b="1" dirty="0" smtClean="0">
                <a:latin typeface="Book Antiqua" pitchFamily="18" charset="0"/>
              </a:rPr>
              <a:t>Diagnosis? </a:t>
            </a:r>
            <a:endParaRPr lang="en-US" sz="4500" b="1" dirty="0">
              <a:latin typeface="Book Antiqua" pitchFamily="18" charset="0"/>
            </a:endParaRPr>
          </a:p>
        </p:txBody>
      </p:sp>
      <p:sp>
        <p:nvSpPr>
          <p:cNvPr id="3" name="Content Placeholder 2"/>
          <p:cNvSpPr>
            <a:spLocks noGrp="1"/>
          </p:cNvSpPr>
          <p:nvPr>
            <p:ph idx="1"/>
          </p:nvPr>
        </p:nvSpPr>
        <p:spPr/>
        <p:txBody>
          <a:bodyPr/>
          <a:lstStyle/>
          <a:p>
            <a:r>
              <a:rPr lang="en-US" dirty="0" smtClean="0"/>
              <a:t>Adjustment Disorder</a:t>
            </a:r>
          </a:p>
          <a:p>
            <a:endParaRPr lang="en-US" dirty="0" smtClean="0"/>
          </a:p>
          <a:p>
            <a:r>
              <a:rPr lang="en-US" dirty="0" smtClean="0"/>
              <a:t>Depressive Episode</a:t>
            </a:r>
          </a:p>
          <a:p>
            <a:endParaRPr lang="en-US" dirty="0" smtClean="0"/>
          </a:p>
          <a:p>
            <a:r>
              <a:rPr lang="en-US" dirty="0" smtClean="0"/>
              <a:t>Marital Discord</a:t>
            </a:r>
          </a:p>
          <a:p>
            <a:endParaRPr lang="en-US" dirty="0" smtClean="0"/>
          </a:p>
          <a:p>
            <a:r>
              <a:rPr lang="en-US" dirty="0" smtClean="0"/>
              <a:t>Problems in relationship with in-laws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4500" b="1" dirty="0" smtClean="0">
                <a:latin typeface="Book Antiqua" pitchFamily="18" charset="0"/>
              </a:rPr>
              <a:t>Why miss the diagnosis?</a:t>
            </a:r>
            <a:endParaRPr lang="en-US" sz="4500" b="1" dirty="0">
              <a:latin typeface="Book Antiqua" pitchFamily="18" charset="0"/>
            </a:endParaRPr>
          </a:p>
        </p:txBody>
      </p:sp>
      <p:sp>
        <p:nvSpPr>
          <p:cNvPr id="3" name="Content Placeholder 2"/>
          <p:cNvSpPr>
            <a:spLocks noGrp="1"/>
          </p:cNvSpPr>
          <p:nvPr>
            <p:ph idx="1"/>
          </p:nvPr>
        </p:nvSpPr>
        <p:spPr>
          <a:xfrm>
            <a:off x="0" y="914400"/>
            <a:ext cx="8869680" cy="7573963"/>
          </a:xfrm>
        </p:spPr>
        <p:txBody>
          <a:bodyPr>
            <a:noAutofit/>
          </a:bodyPr>
          <a:lstStyle/>
          <a:p>
            <a:pPr marL="457200" indent="-457200" algn="just">
              <a:spcBef>
                <a:spcPts val="1200"/>
              </a:spcBef>
            </a:pPr>
            <a:r>
              <a:rPr lang="en-US" sz="3000" dirty="0" smtClean="0"/>
              <a:t>Menstrual History: Irregular </a:t>
            </a:r>
            <a:r>
              <a:rPr lang="en-US" sz="3000" dirty="0" smtClean="0"/>
              <a:t>cycles,  past </a:t>
            </a:r>
            <a:r>
              <a:rPr lang="en-US" sz="3000" dirty="0" smtClean="0"/>
              <a:t>three years </a:t>
            </a:r>
          </a:p>
          <a:p>
            <a:pPr marL="457200" indent="-457200" algn="just">
              <a:spcBef>
                <a:spcPts val="1200"/>
              </a:spcBef>
            </a:pPr>
            <a:r>
              <a:rPr lang="en-US" sz="3000" b="1" dirty="0" smtClean="0"/>
              <a:t>Physical Examination</a:t>
            </a:r>
          </a:p>
          <a:p>
            <a:pPr marL="457200" indent="-457200" algn="just">
              <a:spcBef>
                <a:spcPts val="1200"/>
              </a:spcBef>
            </a:pPr>
            <a:r>
              <a:rPr lang="en-US" sz="3000" dirty="0" smtClean="0"/>
              <a:t>General examination </a:t>
            </a:r>
            <a:r>
              <a:rPr lang="en-US" sz="3000" dirty="0" smtClean="0"/>
              <a:t>was normal</a:t>
            </a:r>
            <a:r>
              <a:rPr lang="en-US" sz="3000" dirty="0" smtClean="0"/>
              <a:t>. No KF ring.</a:t>
            </a:r>
          </a:p>
          <a:p>
            <a:pPr marL="457200" indent="-457200" algn="just">
              <a:spcBef>
                <a:spcPts val="1200"/>
              </a:spcBef>
            </a:pPr>
            <a:r>
              <a:rPr lang="en-US" sz="3000" dirty="0" smtClean="0"/>
              <a:t>Systemic examination revealed no abnormalities in cardiovascular, respiratory and gastrointestinal  system. Neurological examination: Higher mental functions and cranial nerves  were normal. </a:t>
            </a:r>
            <a:r>
              <a:rPr lang="en-US" sz="3000" b="1" dirty="0" smtClean="0"/>
              <a:t>Stooped posture,</a:t>
            </a:r>
            <a:r>
              <a:rPr lang="en-US" sz="3000" dirty="0" smtClean="0"/>
              <a:t> </a:t>
            </a:r>
            <a:r>
              <a:rPr lang="en-US" sz="3000" b="1" dirty="0" smtClean="0"/>
              <a:t>Gait-Paucity of associated movements. Motor system revealed rigidity,</a:t>
            </a:r>
            <a:r>
              <a:rPr lang="en-US" sz="3000" dirty="0" smtClean="0"/>
              <a:t> normal power and </a:t>
            </a:r>
            <a:r>
              <a:rPr lang="en-US" sz="3000" b="1" dirty="0" smtClean="0"/>
              <a:t>brisk deep tendon reflexes</a:t>
            </a:r>
            <a:r>
              <a:rPr lang="en-US" sz="3000" dirty="0" smtClean="0"/>
              <a:t>.  Sensory system-normal cerebellar signs were negative.</a:t>
            </a:r>
            <a:endParaRPr lang="en-US" sz="3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4500" b="1" dirty="0" smtClean="0">
                <a:latin typeface="Book Antiqua" pitchFamily="18" charset="0"/>
              </a:rPr>
              <a:t>Formulation</a:t>
            </a:r>
            <a:endParaRPr lang="en-US" sz="4500" b="1" dirty="0">
              <a:latin typeface="Book Antiqua" pitchFamily="18" charset="0"/>
            </a:endParaRPr>
          </a:p>
        </p:txBody>
      </p:sp>
      <p:sp>
        <p:nvSpPr>
          <p:cNvPr id="3" name="Content Placeholder 2"/>
          <p:cNvSpPr>
            <a:spLocks noGrp="1"/>
          </p:cNvSpPr>
          <p:nvPr>
            <p:ph idx="1"/>
          </p:nvPr>
        </p:nvSpPr>
        <p:spPr>
          <a:xfrm>
            <a:off x="0" y="1295400"/>
            <a:ext cx="8869680" cy="4525963"/>
          </a:xfrm>
        </p:spPr>
        <p:txBody>
          <a:bodyPr>
            <a:normAutofit/>
          </a:bodyPr>
          <a:lstStyle/>
          <a:p>
            <a:pPr marL="457200" indent="-457200" algn="just">
              <a:spcBef>
                <a:spcPts val="1200"/>
              </a:spcBef>
            </a:pPr>
            <a:r>
              <a:rPr lang="en-US" sz="3500" dirty="0" smtClean="0"/>
              <a:t>Young married lady with depressive symptoms, marital discord secondary to infertility</a:t>
            </a:r>
          </a:p>
          <a:p>
            <a:pPr marL="457200" indent="-457200" algn="just">
              <a:spcBef>
                <a:spcPts val="1200"/>
              </a:spcBef>
            </a:pPr>
            <a:r>
              <a:rPr lang="en-US" sz="3500" dirty="0" smtClean="0"/>
              <a:t>Menstrual history revealed  irregular cycles</a:t>
            </a:r>
          </a:p>
          <a:p>
            <a:pPr marL="457200" indent="-457200" algn="just">
              <a:spcBef>
                <a:spcPts val="1200"/>
              </a:spcBef>
            </a:pPr>
            <a:r>
              <a:rPr lang="en-US" sz="3500" dirty="0" smtClean="0"/>
              <a:t>Physical examination revealed  neurological findings  suggestive of extrapyramidal involvement </a:t>
            </a:r>
            <a:r>
              <a:rPr lang="en-US" sz="3500" dirty="0" smtClean="0"/>
              <a:t>    </a:t>
            </a:r>
            <a:r>
              <a:rPr lang="en-US" sz="3500" b="1" dirty="0" smtClean="0"/>
              <a:t>?Diagnosis</a:t>
            </a:r>
          </a:p>
          <a:p>
            <a:pPr marL="457200" indent="-457200" algn="just">
              <a:spcBef>
                <a:spcPts val="1200"/>
              </a:spcBef>
            </a:pPr>
            <a:endParaRPr lang="en-US" sz="35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500" b="1" dirty="0" smtClean="0">
                <a:latin typeface="Book Antiqua" pitchFamily="18" charset="0"/>
              </a:rPr>
              <a:t>Why miss the diagnosis? </a:t>
            </a:r>
            <a:br>
              <a:rPr lang="en-US" sz="4500" b="1" dirty="0" smtClean="0">
                <a:latin typeface="Book Antiqua" pitchFamily="18" charset="0"/>
              </a:rPr>
            </a:br>
            <a:r>
              <a:rPr lang="en-US" sz="4500" b="1" dirty="0" smtClean="0">
                <a:latin typeface="Book Antiqua" pitchFamily="18" charset="0"/>
              </a:rPr>
              <a:t>Inadequate details</a:t>
            </a:r>
            <a:endParaRPr lang="en-US" sz="4500" b="1" dirty="0">
              <a:latin typeface="Book Antiqua" pitchFamily="18" charset="0"/>
            </a:endParaRPr>
          </a:p>
        </p:txBody>
      </p:sp>
      <p:sp>
        <p:nvSpPr>
          <p:cNvPr id="3" name="Content Placeholder 2"/>
          <p:cNvSpPr>
            <a:spLocks noGrp="1"/>
          </p:cNvSpPr>
          <p:nvPr>
            <p:ph idx="1"/>
          </p:nvPr>
        </p:nvSpPr>
        <p:spPr>
          <a:xfrm>
            <a:off x="457200" y="1874837"/>
            <a:ext cx="8229600" cy="4525963"/>
          </a:xfrm>
        </p:spPr>
        <p:txBody>
          <a:bodyPr>
            <a:noAutofit/>
          </a:bodyPr>
          <a:lstStyle/>
          <a:p>
            <a:pPr marL="457200" indent="-457200">
              <a:spcBef>
                <a:spcPts val="2400"/>
              </a:spcBef>
            </a:pPr>
            <a:r>
              <a:rPr lang="en-US" sz="3500" dirty="0" smtClean="0"/>
              <a:t>Missed diagnosis of substance abuse in psychiatric patients</a:t>
            </a:r>
          </a:p>
          <a:p>
            <a:pPr marL="457200" indent="-457200">
              <a:spcBef>
                <a:spcPts val="2400"/>
              </a:spcBef>
              <a:buNone/>
            </a:pPr>
            <a:r>
              <a:rPr lang="en-US" sz="3500" dirty="0" smtClean="0"/>
              <a:t>    emergency rooms &amp;</a:t>
            </a:r>
          </a:p>
          <a:p>
            <a:pPr marL="457200" indent="-457200">
              <a:spcBef>
                <a:spcPts val="2400"/>
              </a:spcBef>
              <a:buNone/>
            </a:pPr>
            <a:r>
              <a:rPr lang="en-US" sz="3500" dirty="0" smtClean="0"/>
              <a:t>    state mental  hospitals</a:t>
            </a:r>
          </a:p>
          <a:p>
            <a:pPr marL="457200" indent="-457200">
              <a:spcBef>
                <a:spcPts val="2400"/>
              </a:spcBef>
            </a:pPr>
            <a:r>
              <a:rPr lang="en-US" sz="3500" dirty="0" smtClean="0"/>
              <a:t>Drug abuse and drug dependence  not being detected </a:t>
            </a:r>
          </a:p>
          <a:p>
            <a:pPr marL="457200" indent="-457200">
              <a:spcBef>
                <a:spcPts val="2400"/>
              </a:spcBef>
            </a:pPr>
            <a:endParaRPr lang="en-US" sz="35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4500" b="1" dirty="0" smtClean="0">
                <a:latin typeface="Book Antiqua" pitchFamily="18" charset="0"/>
              </a:rPr>
              <a:t>Why miss? –inadequate details</a:t>
            </a:r>
            <a:endParaRPr lang="en-US" sz="4500" b="1" dirty="0">
              <a:latin typeface="Book Antiqua" pitchFamily="18" charset="0"/>
            </a:endParaRPr>
          </a:p>
        </p:txBody>
      </p:sp>
      <p:sp>
        <p:nvSpPr>
          <p:cNvPr id="3" name="Content Placeholder 2"/>
          <p:cNvSpPr>
            <a:spLocks noGrp="1"/>
          </p:cNvSpPr>
          <p:nvPr>
            <p:ph idx="1"/>
          </p:nvPr>
        </p:nvSpPr>
        <p:spPr>
          <a:xfrm>
            <a:off x="457200" y="1798637"/>
            <a:ext cx="8229600" cy="4525963"/>
          </a:xfrm>
        </p:spPr>
        <p:txBody>
          <a:bodyPr/>
          <a:lstStyle/>
          <a:p>
            <a:pPr marL="457200" indent="-457200">
              <a:spcBef>
                <a:spcPts val="1800"/>
              </a:spcBef>
            </a:pPr>
            <a:r>
              <a:rPr lang="en-US" sz="3500" dirty="0" smtClean="0"/>
              <a:t>Detailed history and physical examination as soon as patient could cooperate</a:t>
            </a:r>
          </a:p>
          <a:p>
            <a:pPr marL="457200" indent="-457200">
              <a:spcBef>
                <a:spcPts val="1800"/>
              </a:spcBef>
            </a:pPr>
            <a:r>
              <a:rPr lang="en-US" sz="3500" dirty="0" smtClean="0"/>
              <a:t>Systematic collection of details</a:t>
            </a:r>
          </a:p>
          <a:p>
            <a:endParaRPr lang="en-US" dirty="0" smtClean="0"/>
          </a:p>
          <a:p>
            <a:pPr>
              <a:buNone/>
            </a:pPr>
            <a:r>
              <a:rPr lang="en-US" sz="2400" dirty="0" smtClean="0"/>
              <a:t>    </a:t>
            </a:r>
          </a:p>
          <a:p>
            <a:pPr>
              <a:buNone/>
            </a:pPr>
            <a:endParaRPr lang="en-US" sz="2400" dirty="0" smtClean="0"/>
          </a:p>
          <a:p>
            <a:pPr>
              <a:buNone/>
            </a:pPr>
            <a:r>
              <a:rPr lang="en-US" sz="2400" dirty="0" smtClean="0"/>
              <a:t>		Ananth, J. et al  Psychiatric services (1989) </a:t>
            </a:r>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pPr marL="457200" indent="-457200"/>
            <a:r>
              <a:rPr lang="en-US" sz="4500" b="1" dirty="0" smtClean="0">
                <a:latin typeface="Book Antiqua" pitchFamily="18" charset="0"/>
              </a:rPr>
              <a:t>Why Miss the diagnosis? </a:t>
            </a:r>
            <a:br>
              <a:rPr lang="en-US" sz="4500" b="1" dirty="0" smtClean="0">
                <a:latin typeface="Book Antiqua" pitchFamily="18" charset="0"/>
              </a:rPr>
            </a:br>
            <a:r>
              <a:rPr lang="en-US" sz="4500" b="1" dirty="0" smtClean="0">
                <a:latin typeface="Book Antiqua" pitchFamily="18" charset="0"/>
              </a:rPr>
              <a:t>Type of Interview</a:t>
            </a:r>
            <a:endParaRPr lang="en-US" sz="4500" b="1" dirty="0">
              <a:latin typeface="Book Antiqua" pitchFamily="18" charset="0"/>
            </a:endParaRPr>
          </a:p>
        </p:txBody>
      </p:sp>
      <p:sp>
        <p:nvSpPr>
          <p:cNvPr id="3" name="Content Placeholder 2"/>
          <p:cNvSpPr>
            <a:spLocks noGrp="1"/>
          </p:cNvSpPr>
          <p:nvPr>
            <p:ph idx="1"/>
          </p:nvPr>
        </p:nvSpPr>
        <p:spPr>
          <a:xfrm>
            <a:off x="457200" y="1600200"/>
            <a:ext cx="8229600" cy="4876800"/>
          </a:xfrm>
        </p:spPr>
        <p:txBody>
          <a:bodyPr>
            <a:noAutofit/>
          </a:bodyPr>
          <a:lstStyle/>
          <a:p>
            <a:pPr marL="457200" indent="-457200">
              <a:spcBef>
                <a:spcPts val="2400"/>
              </a:spcBef>
            </a:pPr>
            <a:r>
              <a:rPr lang="en-US" sz="3500" dirty="0" smtClean="0"/>
              <a:t>Psychiatric co morbidity picked up more when  structured clinical interview schedule is used</a:t>
            </a:r>
          </a:p>
          <a:p>
            <a:pPr marL="457200" indent="-457200">
              <a:spcBef>
                <a:spcPts val="2400"/>
              </a:spcBef>
            </a:pPr>
            <a:r>
              <a:rPr lang="en-US" sz="3500" dirty="0" smtClean="0"/>
              <a:t>Two groups of patients from similar background</a:t>
            </a:r>
          </a:p>
          <a:p>
            <a:pPr marL="457200" indent="-457200">
              <a:spcBef>
                <a:spcPts val="600"/>
              </a:spcBef>
              <a:buNone/>
            </a:pPr>
            <a:r>
              <a:rPr lang="en-US" sz="3500" dirty="0" smtClean="0"/>
              <a:t>         SCID for DSMIV- Axis I disorders </a:t>
            </a:r>
          </a:p>
          <a:p>
            <a:pPr marL="457200" indent="-457200">
              <a:spcBef>
                <a:spcPts val="600"/>
              </a:spcBef>
              <a:buNone/>
            </a:pPr>
            <a:r>
              <a:rPr lang="en-US" sz="3500" dirty="0" smtClean="0"/>
              <a:t>         Unstructured interview</a:t>
            </a:r>
          </a:p>
          <a:p>
            <a:pPr marL="457200" indent="-457200">
              <a:spcBef>
                <a:spcPts val="2400"/>
              </a:spcBef>
            </a:pPr>
            <a:endParaRPr lang="en-US" sz="35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172200"/>
          </a:xfrm>
        </p:spPr>
        <p:txBody>
          <a:bodyPr>
            <a:normAutofit/>
          </a:bodyPr>
          <a:lstStyle/>
          <a:p>
            <a:pPr marL="457200" indent="-457200">
              <a:spcBef>
                <a:spcPts val="1800"/>
              </a:spcBef>
            </a:pPr>
            <a:r>
              <a:rPr lang="en-US" sz="4000" dirty="0" smtClean="0"/>
              <a:t>Introduction</a:t>
            </a:r>
          </a:p>
          <a:p>
            <a:pPr marL="457200" indent="-457200">
              <a:spcBef>
                <a:spcPts val="1800"/>
              </a:spcBef>
            </a:pPr>
            <a:r>
              <a:rPr lang="en-US" sz="4000" dirty="0" smtClean="0"/>
              <a:t>Case  discussion</a:t>
            </a:r>
          </a:p>
          <a:p>
            <a:pPr marL="457200" indent="-457200">
              <a:spcBef>
                <a:spcPts val="1800"/>
              </a:spcBef>
            </a:pPr>
            <a:r>
              <a:rPr lang="en-US" sz="4000" dirty="0" smtClean="0"/>
              <a:t>Why &amp; Where do we miss the diagnosis?</a:t>
            </a:r>
          </a:p>
          <a:p>
            <a:pPr marL="457200" indent="-457200">
              <a:spcBef>
                <a:spcPts val="1800"/>
              </a:spcBef>
            </a:pPr>
            <a:r>
              <a:rPr lang="en-US" sz="4000" dirty="0" smtClean="0"/>
              <a:t>Case discussion</a:t>
            </a:r>
          </a:p>
          <a:p>
            <a:pPr marL="457200" indent="-457200">
              <a:spcBef>
                <a:spcPts val="1800"/>
              </a:spcBef>
            </a:pPr>
            <a:r>
              <a:rPr lang="en-US" sz="4000" dirty="0" smtClean="0"/>
              <a:t>What is missed?</a:t>
            </a:r>
          </a:p>
          <a:p>
            <a:pPr marL="457200" indent="-457200">
              <a:spcBef>
                <a:spcPts val="1800"/>
              </a:spcBef>
            </a:pPr>
            <a:r>
              <a:rPr lang="en-US" sz="4000" dirty="0" smtClean="0"/>
              <a:t>Conclusion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sz="4500" b="1" dirty="0" smtClean="0">
                <a:latin typeface="Book Antiqua" pitchFamily="18" charset="0"/>
              </a:rPr>
              <a:t>Missing Comorbidity</a:t>
            </a:r>
            <a:br>
              <a:rPr lang="en-US" sz="4500" b="1" dirty="0" smtClean="0">
                <a:latin typeface="Book Antiqua" pitchFamily="18" charset="0"/>
              </a:rPr>
            </a:br>
            <a:r>
              <a:rPr lang="en-US" sz="4500" b="1" dirty="0" smtClean="0">
                <a:latin typeface="Book Antiqua" pitchFamily="18" charset="0"/>
              </a:rPr>
              <a:t>Type of Interview </a:t>
            </a:r>
            <a:endParaRPr lang="en-US" sz="4500" b="1" dirty="0">
              <a:latin typeface="Book Antiqua" pitchFamily="18" charset="0"/>
            </a:endParaRPr>
          </a:p>
        </p:txBody>
      </p:sp>
      <p:sp>
        <p:nvSpPr>
          <p:cNvPr id="3" name="Content Placeholder 2"/>
          <p:cNvSpPr>
            <a:spLocks noGrp="1"/>
          </p:cNvSpPr>
          <p:nvPr>
            <p:ph idx="1"/>
          </p:nvPr>
        </p:nvSpPr>
        <p:spPr>
          <a:xfrm>
            <a:off x="0" y="1600200"/>
            <a:ext cx="9296400" cy="6400800"/>
          </a:xfrm>
        </p:spPr>
        <p:txBody>
          <a:bodyPr>
            <a:noAutofit/>
          </a:bodyPr>
          <a:lstStyle/>
          <a:p>
            <a:pPr marL="457200" indent="-457200">
              <a:spcBef>
                <a:spcPts val="1800"/>
              </a:spcBef>
            </a:pPr>
            <a:r>
              <a:rPr lang="en-US" b="1" dirty="0" smtClean="0"/>
              <a:t>3 or 4 disorders identified </a:t>
            </a:r>
          </a:p>
          <a:p>
            <a:pPr marL="457200" indent="-457200">
              <a:spcBef>
                <a:spcPts val="1800"/>
              </a:spcBef>
              <a:buNone/>
            </a:pPr>
            <a:r>
              <a:rPr lang="en-US" dirty="0" smtClean="0"/>
              <a:t>     i. Patients interviewed using SCID:   </a:t>
            </a:r>
          </a:p>
          <a:p>
            <a:pPr marL="457200" indent="-457200">
              <a:spcBef>
                <a:spcPts val="600"/>
              </a:spcBef>
              <a:buNone/>
            </a:pPr>
            <a:r>
              <a:rPr lang="en-US" b="1" dirty="0" smtClean="0"/>
              <a:t>                  </a:t>
            </a:r>
            <a:r>
              <a:rPr lang="en-US" dirty="0" smtClean="0"/>
              <a:t>in more than one third </a:t>
            </a:r>
          </a:p>
          <a:p>
            <a:pPr marL="457200" indent="-457200">
              <a:spcBef>
                <a:spcPts val="1800"/>
              </a:spcBef>
              <a:buNone/>
            </a:pPr>
            <a:r>
              <a:rPr lang="en-US" dirty="0" smtClean="0"/>
              <a:t>     ii. Patients assessed with unstructured interview: </a:t>
            </a:r>
          </a:p>
          <a:p>
            <a:pPr marL="457200" indent="-457200">
              <a:spcBef>
                <a:spcPts val="600"/>
              </a:spcBef>
              <a:buNone/>
            </a:pPr>
            <a:r>
              <a:rPr lang="en-US" dirty="0" smtClean="0"/>
              <a:t>                 fewer than 10% of patients </a:t>
            </a:r>
          </a:p>
          <a:p>
            <a:pPr marL="457200" indent="-457200">
              <a:spcBef>
                <a:spcPts val="1800"/>
              </a:spcBef>
            </a:pPr>
            <a:r>
              <a:rPr lang="en-US" dirty="0" smtClean="0"/>
              <a:t>Conclusion:  clinicians under recognize diagnostic comorbidity </a:t>
            </a:r>
          </a:p>
          <a:p>
            <a:pPr marL="457200" indent="-457200">
              <a:spcBef>
                <a:spcPts val="1800"/>
              </a:spcBef>
              <a:buNone/>
            </a:pPr>
            <a:r>
              <a:rPr lang="en-US" sz="3500" dirty="0" smtClean="0"/>
              <a:t>    </a:t>
            </a:r>
            <a:r>
              <a:rPr lang="en-US" sz="2500" dirty="0" smtClean="0"/>
              <a:t>Zimmerman, M.  et al  Comprehensive Psychiatry (1999)</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371600"/>
          </a:xfrm>
        </p:spPr>
        <p:txBody>
          <a:bodyPr>
            <a:noAutofit/>
          </a:bodyPr>
          <a:lstStyle/>
          <a:p>
            <a:r>
              <a:rPr lang="en-US" sz="4500" b="1" dirty="0" smtClean="0">
                <a:latin typeface="Book Antiqua" pitchFamily="18" charset="0"/>
              </a:rPr>
              <a:t>Why miss the Diagnosis?</a:t>
            </a:r>
            <a:br>
              <a:rPr lang="en-US" sz="4500" b="1" dirty="0" smtClean="0">
                <a:latin typeface="Book Antiqua" pitchFamily="18" charset="0"/>
              </a:rPr>
            </a:br>
            <a:r>
              <a:rPr lang="en-US" sz="4500" b="1" dirty="0" smtClean="0">
                <a:latin typeface="Book Antiqua" pitchFamily="18" charset="0"/>
              </a:rPr>
              <a:t>  Incomplete history</a:t>
            </a:r>
            <a:endParaRPr lang="en-US" sz="4500" b="1" dirty="0">
              <a:latin typeface="Book Antiqua" pitchFamily="18" charset="0"/>
            </a:endParaRPr>
          </a:p>
        </p:txBody>
      </p:sp>
      <p:sp>
        <p:nvSpPr>
          <p:cNvPr id="3" name="Content Placeholder 2"/>
          <p:cNvSpPr>
            <a:spLocks noGrp="1"/>
          </p:cNvSpPr>
          <p:nvPr>
            <p:ph idx="1"/>
          </p:nvPr>
        </p:nvSpPr>
        <p:spPr>
          <a:xfrm>
            <a:off x="457200" y="1951037"/>
            <a:ext cx="8229600" cy="4525963"/>
          </a:xfrm>
        </p:spPr>
        <p:txBody>
          <a:bodyPr>
            <a:noAutofit/>
          </a:bodyPr>
          <a:lstStyle/>
          <a:p>
            <a:pPr marL="457200" indent="-457200">
              <a:spcBef>
                <a:spcPts val="2400"/>
              </a:spcBef>
            </a:pPr>
            <a:r>
              <a:rPr lang="en-US" sz="3500" b="1" dirty="0" smtClean="0"/>
              <a:t>Presenting symptom   </a:t>
            </a:r>
          </a:p>
          <a:p>
            <a:pPr marL="457200" indent="-457200">
              <a:spcBef>
                <a:spcPts val="2400"/>
              </a:spcBef>
              <a:buNone/>
            </a:pPr>
            <a:r>
              <a:rPr lang="en-US" sz="3500" dirty="0" smtClean="0"/>
              <a:t>   	i.  Violence, Psychotic presentation- 	comorbid substance abuse</a:t>
            </a:r>
          </a:p>
          <a:p>
            <a:pPr marL="457200" indent="-457200">
              <a:spcBef>
                <a:spcPts val="2400"/>
              </a:spcBef>
              <a:buNone/>
            </a:pPr>
            <a:r>
              <a:rPr lang="en-US" sz="3500" dirty="0" smtClean="0"/>
              <a:t>	ii.	Anxiety  or somatoform presentation- 	sexual dysfunction, misconceptions </a:t>
            </a:r>
          </a:p>
          <a:p>
            <a:pPr marL="457200" indent="-457200">
              <a:spcBef>
                <a:spcPts val="2400"/>
              </a:spcBef>
              <a:buNone/>
            </a:pPr>
            <a:r>
              <a:rPr lang="en-US" sz="3500" dirty="0" smtClean="0"/>
              <a:t>   </a:t>
            </a:r>
          </a:p>
          <a:p>
            <a:pPr marL="457200" indent="-457200">
              <a:spcBef>
                <a:spcPts val="2400"/>
              </a:spcBef>
            </a:pPr>
            <a:endParaRPr lang="en-US" sz="35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500" b="1" dirty="0" smtClean="0">
                <a:latin typeface="Book Antiqua" pitchFamily="18" charset="0"/>
              </a:rPr>
              <a:t>Why miss the Diagnosis? </a:t>
            </a:r>
            <a:br>
              <a:rPr lang="en-US" sz="4500" b="1" dirty="0" smtClean="0">
                <a:latin typeface="Book Antiqua" pitchFamily="18" charset="0"/>
              </a:rPr>
            </a:br>
            <a:r>
              <a:rPr lang="en-US" sz="4500" b="1" dirty="0" smtClean="0">
                <a:latin typeface="Book Antiqua" pitchFamily="18" charset="0"/>
              </a:rPr>
              <a:t>Incomplete history </a:t>
            </a:r>
            <a:endParaRPr lang="en-US" sz="4500" b="1" dirty="0">
              <a:latin typeface="Book Antiqua" pitchFamily="18" charset="0"/>
            </a:endParaRPr>
          </a:p>
        </p:txBody>
      </p:sp>
      <p:sp>
        <p:nvSpPr>
          <p:cNvPr id="3" name="Content Placeholder 2"/>
          <p:cNvSpPr>
            <a:spLocks noGrp="1"/>
          </p:cNvSpPr>
          <p:nvPr>
            <p:ph idx="1"/>
          </p:nvPr>
        </p:nvSpPr>
        <p:spPr>
          <a:xfrm>
            <a:off x="457200" y="1951037"/>
            <a:ext cx="8458200" cy="4525963"/>
          </a:xfrm>
        </p:spPr>
        <p:txBody>
          <a:bodyPr>
            <a:normAutofit/>
          </a:bodyPr>
          <a:lstStyle/>
          <a:p>
            <a:r>
              <a:rPr lang="en-US" sz="3500" b="1" dirty="0" smtClean="0"/>
              <a:t> Presenting Symptom</a:t>
            </a:r>
          </a:p>
          <a:p>
            <a:pPr>
              <a:buNone/>
            </a:pPr>
            <a:r>
              <a:rPr lang="en-US" sz="3500" dirty="0" smtClean="0"/>
              <a:t>	</a:t>
            </a:r>
            <a:r>
              <a:rPr lang="en-US" sz="3500" dirty="0" smtClean="0"/>
              <a:t>iii. Behavioral </a:t>
            </a:r>
            <a:r>
              <a:rPr lang="en-US" sz="3500" dirty="0" smtClean="0"/>
              <a:t>disorder, impaired </a:t>
            </a:r>
            <a:r>
              <a:rPr lang="en-US" sz="3500" dirty="0" smtClean="0"/>
              <a:t> </a:t>
            </a:r>
          </a:p>
          <a:p>
            <a:pPr>
              <a:buNone/>
            </a:pPr>
            <a:r>
              <a:rPr lang="en-US" sz="3500" dirty="0" smtClean="0"/>
              <a:t> </a:t>
            </a:r>
            <a:r>
              <a:rPr lang="en-US" sz="3500" dirty="0" smtClean="0"/>
              <a:t>     </a:t>
            </a:r>
            <a:r>
              <a:rPr lang="en-US" sz="3500" dirty="0" smtClean="0"/>
              <a:t>   performance</a:t>
            </a:r>
            <a:r>
              <a:rPr lang="en-US" sz="3500" dirty="0" smtClean="0"/>
              <a:t>, </a:t>
            </a:r>
            <a:r>
              <a:rPr lang="en-US" sz="3500" dirty="0" smtClean="0"/>
              <a:t>depression</a:t>
            </a:r>
            <a:r>
              <a:rPr lang="en-US" sz="3500" dirty="0" smtClean="0"/>
              <a:t>, cognitive </a:t>
            </a:r>
            <a:endParaRPr lang="en-US" sz="3500" dirty="0" smtClean="0"/>
          </a:p>
          <a:p>
            <a:pPr>
              <a:buNone/>
            </a:pPr>
            <a:r>
              <a:rPr lang="en-US" sz="3500" dirty="0" smtClean="0"/>
              <a:t> </a:t>
            </a:r>
            <a:r>
              <a:rPr lang="en-US" sz="3500" dirty="0" smtClean="0"/>
              <a:t>        </a:t>
            </a:r>
            <a:r>
              <a:rPr lang="en-US" sz="3500" dirty="0" smtClean="0"/>
              <a:t>impairment </a:t>
            </a:r>
            <a:r>
              <a:rPr lang="en-US" sz="3500" dirty="0" smtClean="0"/>
              <a:t>- sleep disorder </a:t>
            </a:r>
          </a:p>
          <a:p>
            <a:r>
              <a:rPr lang="en-US" sz="3500" b="1" dirty="0" smtClean="0"/>
              <a:t>Language difficulties</a:t>
            </a:r>
          </a:p>
          <a:p>
            <a:endParaRPr lang="en-US" sz="35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477962"/>
          </a:xfrm>
        </p:spPr>
        <p:txBody>
          <a:bodyPr>
            <a:noAutofit/>
          </a:bodyPr>
          <a:lstStyle/>
          <a:p>
            <a:r>
              <a:rPr lang="en-US" sz="4500" b="1" dirty="0" smtClean="0">
                <a:latin typeface="Book Antiqua" pitchFamily="18" charset="0"/>
              </a:rPr>
              <a:t>Where do we miss the diagnosis? </a:t>
            </a:r>
            <a:br>
              <a:rPr lang="en-US" sz="4500" b="1" dirty="0" smtClean="0">
                <a:latin typeface="Book Antiqua" pitchFamily="18" charset="0"/>
              </a:rPr>
            </a:br>
            <a:r>
              <a:rPr lang="en-US" sz="4500" b="1" dirty="0" smtClean="0">
                <a:latin typeface="Book Antiqua" pitchFamily="18" charset="0"/>
              </a:rPr>
              <a:t>Special population</a:t>
            </a:r>
            <a:endParaRPr lang="en-US" sz="4500" b="1" dirty="0">
              <a:latin typeface="Book Antiqua" pitchFamily="18" charset="0"/>
            </a:endParaRPr>
          </a:p>
        </p:txBody>
      </p:sp>
      <p:sp>
        <p:nvSpPr>
          <p:cNvPr id="3" name="Content Placeholder 2"/>
          <p:cNvSpPr>
            <a:spLocks noGrp="1"/>
          </p:cNvSpPr>
          <p:nvPr>
            <p:ph idx="1"/>
          </p:nvPr>
        </p:nvSpPr>
        <p:spPr>
          <a:xfrm>
            <a:off x="457200" y="1752600"/>
            <a:ext cx="8229600" cy="4678363"/>
          </a:xfrm>
        </p:spPr>
        <p:txBody>
          <a:bodyPr>
            <a:noAutofit/>
          </a:bodyPr>
          <a:lstStyle/>
          <a:p>
            <a:pPr marL="457200" indent="-457200" algn="ctr">
              <a:spcBef>
                <a:spcPts val="1800"/>
              </a:spcBef>
              <a:buNone/>
            </a:pPr>
            <a:r>
              <a:rPr lang="en-US" sz="3500" b="1" dirty="0" smtClean="0"/>
              <a:t>Forensic Psychiatry</a:t>
            </a:r>
          </a:p>
          <a:p>
            <a:pPr marL="457200" indent="-457200">
              <a:spcBef>
                <a:spcPts val="1800"/>
              </a:spcBef>
            </a:pPr>
            <a:r>
              <a:rPr lang="en-US" sz="3500" dirty="0" smtClean="0"/>
              <a:t>Comorbidity </a:t>
            </a:r>
          </a:p>
          <a:p>
            <a:pPr marL="457200" indent="-457200">
              <a:spcBef>
                <a:spcPts val="1800"/>
              </a:spcBef>
              <a:buNone/>
            </a:pPr>
            <a:r>
              <a:rPr lang="en-US" sz="3500" dirty="0" smtClean="0"/>
              <a:t>    Co-occurrence of two or more conditions</a:t>
            </a:r>
          </a:p>
          <a:p>
            <a:pPr marL="457200" indent="-457200">
              <a:spcBef>
                <a:spcPts val="1800"/>
              </a:spcBef>
            </a:pPr>
            <a:r>
              <a:rPr lang="en-US" sz="3500" dirty="0" smtClean="0"/>
              <a:t>Major psychiatric disorders and concomitant substance abuse - 50-80% of  cases</a:t>
            </a:r>
          </a:p>
          <a:p>
            <a:pPr marL="457200" indent="-457200">
              <a:spcBef>
                <a:spcPts val="1800"/>
              </a:spcBef>
            </a:pPr>
            <a:r>
              <a:rPr lang="en-US" sz="3500" dirty="0" smtClean="0"/>
              <a:t>How many missed?</a:t>
            </a:r>
          </a:p>
          <a:p>
            <a:pPr marL="457200" indent="-457200">
              <a:spcBef>
                <a:spcPts val="1800"/>
              </a:spcBef>
            </a:pPr>
            <a:endParaRPr lang="en-US" sz="3500" dirty="0" smtClean="0"/>
          </a:p>
          <a:p>
            <a:pPr marL="457200" indent="-457200">
              <a:spcBef>
                <a:spcPts val="1800"/>
              </a:spcBef>
            </a:pPr>
            <a:endParaRPr lang="en-US" sz="3500" dirty="0" smtClean="0"/>
          </a:p>
          <a:p>
            <a:pPr marL="457200" indent="-457200">
              <a:spcBef>
                <a:spcPts val="1800"/>
              </a:spcBef>
            </a:pPr>
            <a:endParaRPr lang="en-US" sz="35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p:spPr>
        <p:txBody>
          <a:bodyPr>
            <a:noAutofit/>
          </a:bodyPr>
          <a:lstStyle/>
          <a:p>
            <a:r>
              <a:rPr lang="en-US" sz="4500" b="1" dirty="0" smtClean="0">
                <a:latin typeface="Book Antiqua" pitchFamily="18" charset="0"/>
              </a:rPr>
              <a:t>Where  do we miss the diagnosis? </a:t>
            </a:r>
            <a:br>
              <a:rPr lang="en-US" sz="4500" b="1" dirty="0" smtClean="0">
                <a:latin typeface="Book Antiqua" pitchFamily="18" charset="0"/>
              </a:rPr>
            </a:br>
            <a:r>
              <a:rPr lang="en-US" sz="4500" b="1" dirty="0" smtClean="0">
                <a:latin typeface="Book Antiqua" pitchFamily="18" charset="0"/>
              </a:rPr>
              <a:t>Special Population</a:t>
            </a:r>
            <a:endParaRPr lang="en-US" sz="4500" b="1" dirty="0">
              <a:latin typeface="Book Antiqua" pitchFamily="18" charset="0"/>
            </a:endParaRPr>
          </a:p>
        </p:txBody>
      </p:sp>
      <p:sp>
        <p:nvSpPr>
          <p:cNvPr id="3" name="Content Placeholder 2"/>
          <p:cNvSpPr>
            <a:spLocks noGrp="1"/>
          </p:cNvSpPr>
          <p:nvPr>
            <p:ph idx="1"/>
          </p:nvPr>
        </p:nvSpPr>
        <p:spPr>
          <a:xfrm>
            <a:off x="457200" y="1524000"/>
            <a:ext cx="8229600" cy="6735763"/>
          </a:xfrm>
        </p:spPr>
        <p:txBody>
          <a:bodyPr>
            <a:noAutofit/>
          </a:bodyPr>
          <a:lstStyle/>
          <a:p>
            <a:pPr marL="457200" indent="-457200" algn="ctr">
              <a:spcBef>
                <a:spcPts val="600"/>
              </a:spcBef>
              <a:buNone/>
            </a:pPr>
            <a:r>
              <a:rPr lang="en-US" sz="3100" b="1" dirty="0" smtClean="0"/>
              <a:t>Seizure disorder</a:t>
            </a:r>
            <a:r>
              <a:rPr lang="en-US" sz="3100" dirty="0" smtClean="0"/>
              <a:t> </a:t>
            </a:r>
          </a:p>
          <a:p>
            <a:pPr marL="457200" indent="-457200">
              <a:spcBef>
                <a:spcPts val="1200"/>
              </a:spcBef>
              <a:buNone/>
            </a:pPr>
            <a:r>
              <a:rPr lang="en-US" sz="3100" dirty="0" smtClean="0"/>
              <a:t>    </a:t>
            </a:r>
            <a:r>
              <a:rPr lang="en-US" sz="3100" b="1" dirty="0" smtClean="0"/>
              <a:t>Psychiatric co- morbidity  </a:t>
            </a:r>
          </a:p>
          <a:p>
            <a:pPr marL="457200" indent="-457200">
              <a:spcBef>
                <a:spcPts val="1200"/>
              </a:spcBef>
            </a:pPr>
            <a:r>
              <a:rPr lang="en-US" sz="3100" dirty="0" smtClean="0"/>
              <a:t>Low estimates  </a:t>
            </a:r>
          </a:p>
          <a:p>
            <a:pPr marL="457200" indent="-457200">
              <a:spcBef>
                <a:spcPts val="600"/>
              </a:spcBef>
              <a:buNone/>
            </a:pPr>
            <a:r>
              <a:rPr lang="en-US" sz="3100" dirty="0" smtClean="0"/>
              <a:t>			from community sample </a:t>
            </a:r>
          </a:p>
          <a:p>
            <a:pPr marL="457200" indent="-457200">
              <a:spcBef>
                <a:spcPts val="1200"/>
              </a:spcBef>
            </a:pPr>
            <a:r>
              <a:rPr lang="en-US" sz="3100" dirty="0" smtClean="0"/>
              <a:t>Highest</a:t>
            </a:r>
          </a:p>
          <a:p>
            <a:pPr marL="457200" indent="-457200">
              <a:spcBef>
                <a:spcPts val="600"/>
              </a:spcBef>
              <a:buNone/>
            </a:pPr>
            <a:r>
              <a:rPr lang="en-US" sz="3100" dirty="0" smtClean="0"/>
              <a:t>                  from tertiary care facilities </a:t>
            </a:r>
          </a:p>
          <a:p>
            <a:pPr marL="457200" indent="-457200">
              <a:spcBef>
                <a:spcPts val="600"/>
              </a:spcBef>
              <a:buNone/>
            </a:pPr>
            <a:r>
              <a:rPr lang="en-US" sz="3100" dirty="0" smtClean="0"/>
              <a:t>                  specialized epilepsy centres</a:t>
            </a:r>
          </a:p>
          <a:p>
            <a:pPr marL="457200" indent="-457200">
              <a:spcBef>
                <a:spcPts val="1800"/>
              </a:spcBef>
              <a:buNone/>
            </a:pPr>
            <a:r>
              <a:rPr lang="en-US" sz="3100" dirty="0" smtClean="0"/>
              <a:t> Risk for psychopathology: 20-40%</a:t>
            </a:r>
          </a:p>
          <a:p>
            <a:pPr marL="457200" indent="-457200">
              <a:spcBef>
                <a:spcPts val="600"/>
              </a:spcBef>
              <a:buNone/>
            </a:pPr>
            <a:r>
              <a:rPr lang="en-US" sz="3100" dirty="0" smtClean="0"/>
              <a:t> Increased risk of suicide </a:t>
            </a:r>
            <a:endParaRPr lang="en-US" sz="31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447800"/>
          </a:xfrm>
        </p:spPr>
        <p:txBody>
          <a:bodyPr>
            <a:noAutofit/>
          </a:bodyPr>
          <a:lstStyle/>
          <a:p>
            <a:r>
              <a:rPr lang="en-US" sz="4500" b="1" dirty="0" smtClean="0">
                <a:latin typeface="Book Antiqua" pitchFamily="18" charset="0"/>
              </a:rPr>
              <a:t>Where do we miss the diagnosis?</a:t>
            </a:r>
            <a:br>
              <a:rPr lang="en-US" sz="4500" b="1" dirty="0" smtClean="0">
                <a:latin typeface="Book Antiqua" pitchFamily="18" charset="0"/>
              </a:rPr>
            </a:br>
            <a:r>
              <a:rPr lang="en-US" sz="4500" b="1" dirty="0" smtClean="0">
                <a:latin typeface="Book Antiqua" pitchFamily="18" charset="0"/>
              </a:rPr>
              <a:t>Special population</a:t>
            </a:r>
            <a:endParaRPr lang="en-US" sz="4500" b="1" dirty="0">
              <a:latin typeface="Book Antiqua" pitchFamily="18" charset="0"/>
            </a:endParaRPr>
          </a:p>
        </p:txBody>
      </p:sp>
      <p:sp>
        <p:nvSpPr>
          <p:cNvPr id="3" name="Content Placeholder 2"/>
          <p:cNvSpPr>
            <a:spLocks noGrp="1"/>
          </p:cNvSpPr>
          <p:nvPr>
            <p:ph idx="1"/>
          </p:nvPr>
        </p:nvSpPr>
        <p:spPr>
          <a:xfrm>
            <a:off x="457200" y="2027237"/>
            <a:ext cx="8229600" cy="4525963"/>
          </a:xfrm>
        </p:spPr>
        <p:txBody>
          <a:bodyPr>
            <a:normAutofit/>
          </a:bodyPr>
          <a:lstStyle/>
          <a:p>
            <a:pPr algn="just">
              <a:buNone/>
            </a:pPr>
            <a:r>
              <a:rPr lang="en-US" sz="3500" dirty="0" smtClean="0"/>
              <a:t>  </a:t>
            </a:r>
            <a:r>
              <a:rPr lang="en-US" sz="3500" b="1" dirty="0" smtClean="0"/>
              <a:t>Adults  with intellectual disability </a:t>
            </a:r>
          </a:p>
          <a:p>
            <a:pPr algn="just"/>
            <a:r>
              <a:rPr lang="en-US" sz="3500" dirty="0" smtClean="0"/>
              <a:t>Rate of psychiatric comorbidity  10-39%</a:t>
            </a:r>
          </a:p>
          <a:p>
            <a:pPr algn="just"/>
            <a:r>
              <a:rPr lang="en-US" sz="3500" dirty="0" smtClean="0"/>
              <a:t>ICD 10 criteria- functional psychiatric disorder</a:t>
            </a:r>
          </a:p>
          <a:p>
            <a:pPr algn="just">
              <a:buNone/>
            </a:pPr>
            <a:r>
              <a:rPr lang="en-US" sz="3500" dirty="0" smtClean="0"/>
              <a:t> 	(i)  Community sample of adults with 		intellectual disability (14.4%)</a:t>
            </a:r>
          </a:p>
          <a:p>
            <a:pPr algn="just">
              <a:buNone/>
            </a:pPr>
            <a:r>
              <a:rPr lang="en-US" sz="3500" dirty="0" smtClean="0"/>
              <a:t>  	(ii)  The general population (16%) </a:t>
            </a:r>
            <a:endParaRPr lang="en-US" sz="35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4500" b="1" dirty="0" smtClean="0">
                <a:latin typeface="Book Antiqua" pitchFamily="18" charset="0"/>
              </a:rPr>
              <a:t>Where do we miss the diagnosis?</a:t>
            </a:r>
            <a:endParaRPr lang="en-US" sz="4500" b="1" dirty="0">
              <a:latin typeface="Book Antiqua" pitchFamily="18" charset="0"/>
            </a:endParaRPr>
          </a:p>
        </p:txBody>
      </p:sp>
      <p:sp>
        <p:nvSpPr>
          <p:cNvPr id="3" name="Content Placeholder 2"/>
          <p:cNvSpPr>
            <a:spLocks noGrp="1"/>
          </p:cNvSpPr>
          <p:nvPr>
            <p:ph idx="1"/>
          </p:nvPr>
        </p:nvSpPr>
        <p:spPr/>
        <p:txBody>
          <a:bodyPr>
            <a:normAutofit/>
          </a:bodyPr>
          <a:lstStyle/>
          <a:p>
            <a:pPr marL="457200" indent="-457200">
              <a:spcBef>
                <a:spcPts val="2400"/>
              </a:spcBef>
            </a:pPr>
            <a:r>
              <a:rPr lang="en-US" sz="3500" dirty="0" smtClean="0"/>
              <a:t>Rates of schizophrenic illness and phobic disorder</a:t>
            </a:r>
          </a:p>
          <a:p>
            <a:pPr marL="457200" indent="-457200">
              <a:spcBef>
                <a:spcPts val="2400"/>
              </a:spcBef>
              <a:buNone/>
            </a:pPr>
            <a:r>
              <a:rPr lang="en-US" sz="3500" dirty="0" smtClean="0"/>
              <a:t>    (i)  In the study cohort (4.4%, 4.4%) </a:t>
            </a:r>
          </a:p>
          <a:p>
            <a:pPr marL="457200" indent="-457200">
              <a:spcBef>
                <a:spcPts val="2400"/>
              </a:spcBef>
              <a:buNone/>
            </a:pPr>
            <a:r>
              <a:rPr lang="en-US" sz="3500" dirty="0" smtClean="0"/>
              <a:t>    (ii) In the general population(0.4%, 1.1%)</a:t>
            </a:r>
          </a:p>
          <a:p>
            <a:endParaRPr lang="en-US" dirty="0" smtClean="0"/>
          </a:p>
          <a:p>
            <a:pPr>
              <a:buNone/>
            </a:pPr>
            <a:r>
              <a:rPr lang="en-US" dirty="0" smtClean="0"/>
              <a:t>   </a:t>
            </a:r>
            <a:r>
              <a:rPr lang="en-US" sz="2400" dirty="0" smtClean="0"/>
              <a:t>S. Deb et al Journal of Intellectual Disability Research (2001) </a:t>
            </a:r>
            <a:endParaRPr lang="en-US"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4500" b="1" dirty="0" smtClean="0">
                <a:latin typeface="Book Antiqua" pitchFamily="18" charset="0"/>
              </a:rPr>
              <a:t>Case scenario</a:t>
            </a:r>
            <a:endParaRPr lang="en-US" sz="4500" b="1" dirty="0">
              <a:latin typeface="Book Antiqua" pitchFamily="18" charset="0"/>
            </a:endParaRPr>
          </a:p>
        </p:txBody>
      </p:sp>
      <p:sp>
        <p:nvSpPr>
          <p:cNvPr id="3" name="Content Placeholder 2"/>
          <p:cNvSpPr>
            <a:spLocks noGrp="1"/>
          </p:cNvSpPr>
          <p:nvPr>
            <p:ph idx="1"/>
          </p:nvPr>
        </p:nvSpPr>
        <p:spPr>
          <a:xfrm>
            <a:off x="0" y="990600"/>
            <a:ext cx="8869680" cy="7391400"/>
          </a:xfrm>
        </p:spPr>
        <p:txBody>
          <a:bodyPr>
            <a:noAutofit/>
          </a:bodyPr>
          <a:lstStyle/>
          <a:p>
            <a:pPr marL="457200" indent="-457200" algn="just"/>
            <a:r>
              <a:rPr lang="en-US" sz="3100" dirty="0" smtClean="0"/>
              <a:t>28 year old married male, tennis coach by profession(self referred) attended the outpatient department with his friend. He presented with about one year history of occasional difficulty in conversing on the telephone as he loses track and not keeping some of the assignments he has volunteered to do like picking up a friend on his way to work. There was no history of  altered sensorium, depressive symptoms or psychosis. No history of fever, head injury or high risk behavior. There was no history of cognitive decline or functional impairment.</a:t>
            </a:r>
            <a:endParaRPr lang="en-US" sz="31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4500" b="1" dirty="0" smtClean="0">
                <a:latin typeface="Book Antiqua" pitchFamily="18" charset="0"/>
              </a:rPr>
              <a:t>Mental state examination</a:t>
            </a:r>
            <a:endParaRPr lang="en-US" sz="4500" b="1" dirty="0">
              <a:latin typeface="Book Antiqua" pitchFamily="18" charset="0"/>
            </a:endParaRPr>
          </a:p>
        </p:txBody>
      </p:sp>
      <p:sp>
        <p:nvSpPr>
          <p:cNvPr id="3" name="Content Placeholder 2"/>
          <p:cNvSpPr>
            <a:spLocks noGrp="1"/>
          </p:cNvSpPr>
          <p:nvPr>
            <p:ph idx="1"/>
          </p:nvPr>
        </p:nvSpPr>
        <p:spPr>
          <a:xfrm>
            <a:off x="0" y="990600"/>
            <a:ext cx="8869680" cy="6400800"/>
          </a:xfrm>
        </p:spPr>
        <p:txBody>
          <a:bodyPr>
            <a:noAutofit/>
          </a:bodyPr>
          <a:lstStyle/>
          <a:p>
            <a:pPr marL="457200" indent="-457200">
              <a:spcBef>
                <a:spcPts val="1800"/>
              </a:spcBef>
            </a:pPr>
            <a:r>
              <a:rPr lang="en-US" sz="3500" dirty="0" smtClean="0"/>
              <a:t>Very co-operative but anxious regarding the consultation. </a:t>
            </a:r>
          </a:p>
          <a:p>
            <a:pPr marL="457200" indent="-457200">
              <a:spcBef>
                <a:spcPts val="1800"/>
              </a:spcBef>
            </a:pPr>
            <a:r>
              <a:rPr lang="en-US" sz="3500" dirty="0" smtClean="0"/>
              <a:t>No involuntary movements.</a:t>
            </a:r>
          </a:p>
          <a:p>
            <a:pPr marL="457200" indent="-457200">
              <a:spcBef>
                <a:spcPts val="1800"/>
              </a:spcBef>
            </a:pPr>
            <a:r>
              <a:rPr lang="en-US" sz="3500" dirty="0" smtClean="0"/>
              <a:t>Thought process revealed adjustment issues with the spouse and parents. No depressive cognitions or delusions.</a:t>
            </a:r>
          </a:p>
          <a:p>
            <a:pPr marL="457200" indent="-457200">
              <a:spcBef>
                <a:spcPts val="1800"/>
              </a:spcBef>
            </a:pPr>
            <a:r>
              <a:rPr lang="en-US" sz="3500" dirty="0" smtClean="0"/>
              <a:t>Did not reveal any perceptual abnormalities</a:t>
            </a:r>
          </a:p>
          <a:p>
            <a:pPr marL="457200" indent="-457200">
              <a:spcBef>
                <a:spcPts val="1800"/>
              </a:spcBef>
            </a:pPr>
            <a:r>
              <a:rPr lang="en-US" sz="3500" dirty="0" smtClean="0"/>
              <a:t>Attention, concentration, memory and orientation  were normal</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60437"/>
            <a:ext cx="8839200" cy="4525963"/>
          </a:xfrm>
        </p:spPr>
        <p:txBody>
          <a:bodyPr>
            <a:noAutofit/>
          </a:bodyPr>
          <a:lstStyle/>
          <a:p>
            <a:pPr marL="457200" indent="-457200">
              <a:spcBef>
                <a:spcPts val="2400"/>
              </a:spcBef>
            </a:pPr>
            <a:r>
              <a:rPr lang="en-US" sz="3500" dirty="0" smtClean="0"/>
              <a:t>Physical Examination</a:t>
            </a:r>
          </a:p>
          <a:p>
            <a:pPr marL="457200" indent="-457200">
              <a:spcBef>
                <a:spcPts val="2400"/>
              </a:spcBef>
            </a:pPr>
            <a:r>
              <a:rPr lang="en-US" sz="3500" dirty="0" smtClean="0"/>
              <a:t>General examination:  No pallor, icterus, thyroid enlargement. Blood pressure Normal.</a:t>
            </a:r>
          </a:p>
          <a:p>
            <a:pPr marL="457200" indent="-457200">
              <a:spcBef>
                <a:spcPts val="2400"/>
              </a:spcBef>
            </a:pPr>
            <a:r>
              <a:rPr lang="en-US" sz="3500" dirty="0" smtClean="0"/>
              <a:t>Systemic examination: Respiratory, Gastrointestinal, Cardiovascular and Neurological examination were normal except  for sluggish deep tendon reflexes</a:t>
            </a:r>
            <a:endParaRPr lang="en-US" sz="35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500" b="1" dirty="0" smtClean="0">
                <a:latin typeface="Book Antiqua" pitchFamily="18" charset="0"/>
              </a:rPr>
              <a:t>Define- Missed Diagnosis </a:t>
            </a:r>
            <a:endParaRPr lang="en-US" sz="4500" b="1" dirty="0">
              <a:latin typeface="Book Antiqua" pitchFamily="18" charset="0"/>
            </a:endParaRPr>
          </a:p>
        </p:txBody>
      </p:sp>
      <p:sp>
        <p:nvSpPr>
          <p:cNvPr id="3" name="Content Placeholder 2"/>
          <p:cNvSpPr>
            <a:spLocks noGrp="1"/>
          </p:cNvSpPr>
          <p:nvPr>
            <p:ph idx="1"/>
          </p:nvPr>
        </p:nvSpPr>
        <p:spPr>
          <a:xfrm>
            <a:off x="457200" y="2057400"/>
            <a:ext cx="8229600" cy="3505200"/>
          </a:xfrm>
        </p:spPr>
        <p:txBody>
          <a:bodyPr>
            <a:normAutofit/>
          </a:bodyPr>
          <a:lstStyle/>
          <a:p>
            <a:r>
              <a:rPr lang="en-US" sz="3500" dirty="0" smtClean="0"/>
              <a:t>Cognitive deficits in early Dementia</a:t>
            </a:r>
          </a:p>
          <a:p>
            <a:endParaRPr lang="en-US" sz="3500" dirty="0" smtClean="0"/>
          </a:p>
          <a:p>
            <a:r>
              <a:rPr lang="en-US" sz="3500" dirty="0" smtClean="0"/>
              <a:t>Fluctuating mental state in Delirium</a:t>
            </a:r>
          </a:p>
          <a:p>
            <a:endParaRPr lang="en-US" sz="3500" dirty="0" smtClean="0"/>
          </a:p>
          <a:p>
            <a:r>
              <a:rPr lang="en-US" sz="3500" dirty="0" smtClean="0"/>
              <a:t>Masked Depression</a:t>
            </a:r>
            <a:endParaRPr lang="en-US" sz="35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500" b="1" dirty="0" smtClean="0">
                <a:latin typeface="Book Antiqua" pitchFamily="18" charset="0"/>
              </a:rPr>
              <a:t>Formulation</a:t>
            </a:r>
            <a:endParaRPr lang="en-US" sz="4500" b="1" dirty="0">
              <a:latin typeface="Book Antiqua" pitchFamily="18" charset="0"/>
            </a:endParaRPr>
          </a:p>
        </p:txBody>
      </p:sp>
      <p:sp>
        <p:nvSpPr>
          <p:cNvPr id="3" name="Content Placeholder 2"/>
          <p:cNvSpPr>
            <a:spLocks noGrp="1"/>
          </p:cNvSpPr>
          <p:nvPr>
            <p:ph idx="1"/>
          </p:nvPr>
        </p:nvSpPr>
        <p:spPr>
          <a:xfrm>
            <a:off x="457200" y="1447800"/>
            <a:ext cx="8229600" cy="4525963"/>
          </a:xfrm>
        </p:spPr>
        <p:txBody>
          <a:bodyPr>
            <a:normAutofit/>
          </a:bodyPr>
          <a:lstStyle/>
          <a:p>
            <a:pPr marL="457200" indent="-457200">
              <a:spcBef>
                <a:spcPts val="2400"/>
              </a:spcBef>
            </a:pPr>
            <a:r>
              <a:rPr lang="en-US" sz="3500" dirty="0" smtClean="0"/>
              <a:t>Young married male, presenting with one year history of difficulty in sustaining concentration with tasks and memory  impairment which is not persistent . </a:t>
            </a:r>
          </a:p>
          <a:p>
            <a:pPr marL="457200" indent="-457200">
              <a:spcBef>
                <a:spcPts val="2400"/>
              </a:spcBef>
            </a:pPr>
            <a:r>
              <a:rPr lang="en-US" sz="3500" dirty="0" smtClean="0"/>
              <a:t>No objective findings of cognitive deficits</a:t>
            </a:r>
          </a:p>
          <a:p>
            <a:pPr marL="457200" indent="-457200">
              <a:spcBef>
                <a:spcPts val="2400"/>
              </a:spcBef>
            </a:pPr>
            <a:r>
              <a:rPr lang="en-US" sz="3500" dirty="0" smtClean="0"/>
              <a:t>Physical examination normal except sluggish deep tendon reflexes.</a:t>
            </a:r>
            <a:endParaRPr lang="en-US" sz="35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500" b="1" dirty="0" smtClean="0"/>
              <a:t>Possibilities in diagnosis</a:t>
            </a:r>
            <a:endParaRPr lang="en-US" sz="3500" b="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401762"/>
          </a:xfrm>
        </p:spPr>
        <p:txBody>
          <a:bodyPr>
            <a:noAutofit/>
          </a:bodyPr>
          <a:lstStyle/>
          <a:p>
            <a:r>
              <a:rPr lang="en-US" sz="4500" b="1" dirty="0" smtClean="0">
                <a:latin typeface="Book Antiqua" pitchFamily="18" charset="0"/>
              </a:rPr>
              <a:t>What is missed? </a:t>
            </a:r>
            <a:br>
              <a:rPr lang="en-US" sz="4500" b="1" dirty="0" smtClean="0">
                <a:latin typeface="Book Antiqua" pitchFamily="18" charset="0"/>
              </a:rPr>
            </a:br>
            <a:r>
              <a:rPr lang="en-US" sz="4500" b="1" dirty="0" smtClean="0">
                <a:latin typeface="Book Antiqua" pitchFamily="18" charset="0"/>
              </a:rPr>
              <a:t>Paediatric age group</a:t>
            </a:r>
            <a:endParaRPr lang="en-US" sz="4500" b="1" dirty="0">
              <a:latin typeface="Book Antiqua" pitchFamily="18" charset="0"/>
            </a:endParaRPr>
          </a:p>
        </p:txBody>
      </p:sp>
      <p:sp>
        <p:nvSpPr>
          <p:cNvPr id="3" name="Content Placeholder 2"/>
          <p:cNvSpPr>
            <a:spLocks noGrp="1"/>
          </p:cNvSpPr>
          <p:nvPr>
            <p:ph idx="1"/>
          </p:nvPr>
        </p:nvSpPr>
        <p:spPr>
          <a:xfrm>
            <a:off x="0" y="1447800"/>
            <a:ext cx="9144000" cy="5135563"/>
          </a:xfrm>
        </p:spPr>
        <p:txBody>
          <a:bodyPr>
            <a:noAutofit/>
          </a:bodyPr>
          <a:lstStyle/>
          <a:p>
            <a:pPr marL="457200" indent="-457200">
              <a:spcBef>
                <a:spcPts val="1800"/>
              </a:spcBef>
            </a:pPr>
            <a:r>
              <a:rPr lang="en-US" sz="3500" dirty="0" smtClean="0"/>
              <a:t>Delirium in hospital  settings in children: behavior problem</a:t>
            </a:r>
          </a:p>
          <a:p>
            <a:pPr marL="457200" indent="-457200">
              <a:spcBef>
                <a:spcPts val="1800"/>
              </a:spcBef>
            </a:pPr>
            <a:r>
              <a:rPr lang="en-US" sz="3500" dirty="0" smtClean="0"/>
              <a:t>Conditions related to sexual functioning: </a:t>
            </a:r>
          </a:p>
          <a:p>
            <a:pPr marL="457200" indent="-457200">
              <a:spcBef>
                <a:spcPts val="600"/>
              </a:spcBef>
              <a:buNone/>
            </a:pPr>
            <a:r>
              <a:rPr lang="en-US" sz="3500" dirty="0" smtClean="0"/>
              <a:t>	sexual misconceptions, sexual obsessions, </a:t>
            </a:r>
          </a:p>
          <a:p>
            <a:pPr marL="457200" indent="-457200">
              <a:spcBef>
                <a:spcPts val="0"/>
              </a:spcBef>
              <a:buNone/>
            </a:pPr>
            <a:r>
              <a:rPr lang="en-US" sz="3500" dirty="0" smtClean="0"/>
              <a:t>	distress associated with sexual orientation</a:t>
            </a:r>
          </a:p>
          <a:p>
            <a:pPr marL="457200" indent="-457200">
              <a:spcBef>
                <a:spcPts val="1800"/>
              </a:spcBef>
            </a:pPr>
            <a:r>
              <a:rPr lang="en-US" sz="3500" dirty="0" smtClean="0"/>
              <a:t>Normal adolescent crisis: pathology</a:t>
            </a:r>
          </a:p>
          <a:p>
            <a:pPr marL="457200" indent="-457200">
              <a:spcBef>
                <a:spcPts val="600"/>
              </a:spcBef>
            </a:pPr>
            <a:r>
              <a:rPr lang="en-US" sz="3500" dirty="0" smtClean="0"/>
              <a:t>Prodrome psychosis, anxiety disorders, </a:t>
            </a:r>
          </a:p>
          <a:p>
            <a:pPr marL="457200" indent="-457200">
              <a:spcBef>
                <a:spcPts val="600"/>
              </a:spcBef>
              <a:buNone/>
            </a:pPr>
            <a:r>
              <a:rPr lang="en-US" sz="3500" dirty="0" smtClean="0"/>
              <a:t>     early traits of personality disorders</a:t>
            </a:r>
          </a:p>
          <a:p>
            <a:pPr marL="457200" indent="-457200">
              <a:spcBef>
                <a:spcPts val="1800"/>
              </a:spcBef>
            </a:pPr>
            <a:endParaRPr lang="en-US" sz="3500" dirty="0" smtClean="0"/>
          </a:p>
          <a:p>
            <a:pPr marL="457200" indent="-457200">
              <a:spcBef>
                <a:spcPts val="1800"/>
              </a:spcBef>
              <a:buNone/>
            </a:pPr>
            <a:endParaRPr lang="en-US" sz="3500" dirty="0" smtClean="0"/>
          </a:p>
          <a:p>
            <a:pPr marL="457200" indent="-457200">
              <a:spcBef>
                <a:spcPts val="1800"/>
              </a:spcBef>
            </a:pPr>
            <a:endParaRPr lang="en-US" sz="3500" dirty="0" smtClean="0"/>
          </a:p>
          <a:p>
            <a:pPr marL="457200" indent="-457200">
              <a:spcBef>
                <a:spcPts val="1800"/>
              </a:spcBef>
            </a:pPr>
            <a:endParaRPr lang="en-US" sz="35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4500" b="1" dirty="0" smtClean="0">
                <a:latin typeface="Book Antiqua" pitchFamily="18" charset="0"/>
              </a:rPr>
              <a:t>What is missed? 18-65 yrs </a:t>
            </a:r>
            <a:endParaRPr lang="en-US" sz="4500" b="1" dirty="0">
              <a:latin typeface="Book Antiqua" pitchFamily="18" charset="0"/>
            </a:endParaRPr>
          </a:p>
        </p:txBody>
      </p:sp>
      <p:sp>
        <p:nvSpPr>
          <p:cNvPr id="3" name="Content Placeholder 2"/>
          <p:cNvSpPr>
            <a:spLocks noGrp="1"/>
          </p:cNvSpPr>
          <p:nvPr>
            <p:ph idx="1"/>
          </p:nvPr>
        </p:nvSpPr>
        <p:spPr>
          <a:xfrm>
            <a:off x="152400" y="1295400"/>
            <a:ext cx="8686800" cy="5105400"/>
          </a:xfrm>
        </p:spPr>
        <p:txBody>
          <a:bodyPr>
            <a:noAutofit/>
          </a:bodyPr>
          <a:lstStyle/>
          <a:p>
            <a:pPr marL="457200" indent="-457200" algn="ctr">
              <a:spcBef>
                <a:spcPts val="1200"/>
              </a:spcBef>
              <a:buNone/>
            </a:pPr>
            <a:r>
              <a:rPr lang="en-US" sz="3500" b="1" dirty="0" smtClean="0"/>
              <a:t> </a:t>
            </a:r>
          </a:p>
          <a:p>
            <a:pPr marL="457200" indent="-457200">
              <a:spcBef>
                <a:spcPts val="1200"/>
              </a:spcBef>
            </a:pPr>
            <a:r>
              <a:rPr lang="en-US" sz="3500" b="1" dirty="0" smtClean="0"/>
              <a:t>Pervasive Developmental Disorders</a:t>
            </a:r>
            <a:r>
              <a:rPr lang="en-US" sz="3500" dirty="0" smtClean="0"/>
              <a:t>:</a:t>
            </a:r>
          </a:p>
          <a:p>
            <a:pPr marL="457200" indent="-457200">
              <a:spcBef>
                <a:spcPts val="1200"/>
              </a:spcBef>
              <a:buNone/>
            </a:pPr>
            <a:r>
              <a:rPr lang="en-US" sz="3500" dirty="0" smtClean="0"/>
              <a:t>    Diagnosis given Personality disorders, OCD or Schizophrenia</a:t>
            </a:r>
          </a:p>
          <a:p>
            <a:pPr marL="457200" indent="-457200">
              <a:spcBef>
                <a:spcPts val="1200"/>
              </a:spcBef>
            </a:pPr>
            <a:r>
              <a:rPr lang="en-US" sz="3500" b="1" dirty="0" smtClean="0"/>
              <a:t>Organic disorders </a:t>
            </a:r>
            <a:r>
              <a:rPr lang="en-US" sz="3500" dirty="0" smtClean="0"/>
              <a:t>which mimic the typical presentation of functional disorders</a:t>
            </a:r>
          </a:p>
          <a:p>
            <a:pPr marL="457200" indent="-457200">
              <a:spcBef>
                <a:spcPts val="1200"/>
              </a:spcBef>
              <a:buNone/>
            </a:pPr>
            <a:r>
              <a:rPr lang="en-US" sz="3500" dirty="0" smtClean="0"/>
              <a:t>    Eg. HIV infection: psychological reactions &amp; Organic brain syndromes, Viral encephalitis</a:t>
            </a:r>
          </a:p>
          <a:p>
            <a:pPr marL="457200" indent="-457200">
              <a:spcBef>
                <a:spcPts val="1200"/>
              </a:spcBef>
            </a:pPr>
            <a:endParaRPr lang="en-US" sz="3500" dirty="0" smtClean="0"/>
          </a:p>
          <a:p>
            <a:pPr marL="457200" indent="-457200">
              <a:spcBef>
                <a:spcPts val="1200"/>
              </a:spcBef>
              <a:buNone/>
            </a:pPr>
            <a:endParaRPr lang="en-US" sz="3500" dirty="0" smtClean="0"/>
          </a:p>
          <a:p>
            <a:pPr marL="457200" indent="-457200">
              <a:spcBef>
                <a:spcPts val="1200"/>
              </a:spcBef>
              <a:buNone/>
            </a:pPr>
            <a:endParaRPr lang="en-US" sz="35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500" b="1" dirty="0" smtClean="0">
                <a:latin typeface="Book Antiqua" pitchFamily="18" charset="0"/>
              </a:rPr>
              <a:t> What is missed? 18-65 yrs</a:t>
            </a:r>
            <a:endParaRPr lang="en-US" sz="4500" b="1" dirty="0">
              <a:latin typeface="Book Antiqua" pitchFamily="18" charset="0"/>
            </a:endParaRPr>
          </a:p>
        </p:txBody>
      </p:sp>
      <p:sp>
        <p:nvSpPr>
          <p:cNvPr id="3" name="Content Placeholder 2"/>
          <p:cNvSpPr>
            <a:spLocks noGrp="1"/>
          </p:cNvSpPr>
          <p:nvPr>
            <p:ph idx="1"/>
          </p:nvPr>
        </p:nvSpPr>
        <p:spPr>
          <a:xfrm>
            <a:off x="0" y="1600200"/>
            <a:ext cx="8686800" cy="4525963"/>
          </a:xfrm>
        </p:spPr>
        <p:txBody>
          <a:bodyPr>
            <a:normAutofit/>
          </a:bodyPr>
          <a:lstStyle/>
          <a:p>
            <a:pPr algn="just"/>
            <a:r>
              <a:rPr lang="en-US" sz="3500" b="1" dirty="0" smtClean="0"/>
              <a:t>Organic disorders </a:t>
            </a:r>
            <a:r>
              <a:rPr lang="en-US" sz="3500" dirty="0" smtClean="0"/>
              <a:t>which present with typical functional psychiatric disorders in the early stage</a:t>
            </a:r>
          </a:p>
          <a:p>
            <a:pPr algn="just">
              <a:buNone/>
            </a:pPr>
            <a:r>
              <a:rPr lang="en-US" sz="3500" dirty="0" smtClean="0"/>
              <a:t>   Eg. Creutzfeldt Jakob Disease</a:t>
            </a:r>
          </a:p>
          <a:p>
            <a:pPr algn="just">
              <a:buNone/>
            </a:pPr>
            <a:r>
              <a:rPr lang="en-US" sz="3500" dirty="0" smtClean="0"/>
              <a:t>          Pick’s Disease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4500" b="1" dirty="0" smtClean="0">
                <a:latin typeface="Book Antiqua" pitchFamily="18" charset="0"/>
              </a:rPr>
              <a:t>What is missed</a:t>
            </a:r>
            <a:endParaRPr lang="en-US" sz="4500" b="1" dirty="0">
              <a:latin typeface="Book Antiqua" pitchFamily="18" charset="0"/>
            </a:endParaRPr>
          </a:p>
        </p:txBody>
      </p:sp>
      <p:sp>
        <p:nvSpPr>
          <p:cNvPr id="3" name="Content Placeholder 2"/>
          <p:cNvSpPr>
            <a:spLocks noGrp="1"/>
          </p:cNvSpPr>
          <p:nvPr>
            <p:ph idx="1"/>
          </p:nvPr>
        </p:nvSpPr>
        <p:spPr>
          <a:xfrm>
            <a:off x="457200" y="1219200"/>
            <a:ext cx="8229600" cy="5257800"/>
          </a:xfrm>
        </p:spPr>
        <p:txBody>
          <a:bodyPr>
            <a:noAutofit/>
          </a:bodyPr>
          <a:lstStyle/>
          <a:p>
            <a:pPr marL="457200" indent="-457200">
              <a:spcBef>
                <a:spcPts val="1800"/>
              </a:spcBef>
            </a:pPr>
            <a:r>
              <a:rPr lang="en-US" sz="3500" dirty="0" smtClean="0"/>
              <a:t>Limbic Encephalitis</a:t>
            </a:r>
          </a:p>
          <a:p>
            <a:pPr marL="914400" indent="457200">
              <a:spcBef>
                <a:spcPts val="600"/>
              </a:spcBef>
              <a:buFont typeface="Calibri" pitchFamily="34" charset="0"/>
              <a:buChar char="-"/>
            </a:pPr>
            <a:r>
              <a:rPr lang="en-US" sz="3500" dirty="0" smtClean="0"/>
              <a:t>Para neoplastic  </a:t>
            </a:r>
          </a:p>
          <a:p>
            <a:pPr marL="914400" indent="457200">
              <a:spcBef>
                <a:spcPts val="600"/>
              </a:spcBef>
              <a:buFont typeface="Calibri" pitchFamily="34" charset="0"/>
              <a:buChar char="-"/>
            </a:pPr>
            <a:r>
              <a:rPr lang="en-US" sz="3500" dirty="0" smtClean="0"/>
              <a:t>Auto immune encephalitis</a:t>
            </a:r>
          </a:p>
          <a:p>
            <a:pPr marL="457200" indent="-457200">
              <a:spcBef>
                <a:spcPts val="1800"/>
              </a:spcBef>
            </a:pPr>
            <a:r>
              <a:rPr lang="en-US" sz="3500" dirty="0" smtClean="0"/>
              <a:t>Presenting symptoms</a:t>
            </a:r>
          </a:p>
          <a:p>
            <a:pPr marL="914400" indent="457200">
              <a:spcBef>
                <a:spcPts val="600"/>
              </a:spcBef>
              <a:buFont typeface="Calibri" pitchFamily="34" charset="0"/>
              <a:buChar char="-"/>
            </a:pPr>
            <a:r>
              <a:rPr lang="en-US" sz="3500" dirty="0" smtClean="0"/>
              <a:t>Acute or subacute onset</a:t>
            </a:r>
          </a:p>
          <a:p>
            <a:pPr marL="914400" indent="457200">
              <a:spcBef>
                <a:spcPts val="600"/>
              </a:spcBef>
              <a:buFont typeface="Calibri" pitchFamily="34" charset="0"/>
              <a:buChar char="-"/>
            </a:pPr>
            <a:r>
              <a:rPr lang="en-US" sz="3500" dirty="0" smtClean="0"/>
              <a:t>Mood, Behavioral changes   </a:t>
            </a:r>
          </a:p>
          <a:p>
            <a:pPr marL="914400" indent="457200">
              <a:spcBef>
                <a:spcPts val="600"/>
              </a:spcBef>
              <a:buFont typeface="Calibri" pitchFamily="34" charset="0"/>
              <a:buChar char="-"/>
            </a:pPr>
            <a:r>
              <a:rPr lang="en-US" sz="3500" dirty="0" smtClean="0"/>
              <a:t>Complex-partial seizures</a:t>
            </a:r>
          </a:p>
          <a:p>
            <a:pPr marL="914400" indent="457200">
              <a:spcBef>
                <a:spcPts val="600"/>
              </a:spcBef>
              <a:buFont typeface="Calibri" pitchFamily="34" charset="0"/>
              <a:buChar char="-"/>
            </a:pPr>
            <a:r>
              <a:rPr lang="en-US" sz="3500" dirty="0" smtClean="0"/>
              <a:t>Cognitive changes </a:t>
            </a:r>
            <a:endParaRPr lang="en-US" sz="35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500" b="1" dirty="0" smtClean="0">
                <a:latin typeface="Book Antiqua" pitchFamily="18" charset="0"/>
              </a:rPr>
              <a:t>Limbic Encephalitis</a:t>
            </a:r>
            <a:endParaRPr lang="en-US" sz="4500" b="1" dirty="0">
              <a:latin typeface="Book Antiqua" pitchFamily="18" charset="0"/>
            </a:endParaRPr>
          </a:p>
        </p:txBody>
      </p:sp>
      <p:sp>
        <p:nvSpPr>
          <p:cNvPr id="3" name="Content Placeholder 2"/>
          <p:cNvSpPr>
            <a:spLocks noGrp="1"/>
          </p:cNvSpPr>
          <p:nvPr>
            <p:ph idx="1"/>
          </p:nvPr>
        </p:nvSpPr>
        <p:spPr/>
        <p:txBody>
          <a:bodyPr>
            <a:noAutofit/>
          </a:bodyPr>
          <a:lstStyle/>
          <a:p>
            <a:pPr marL="457200" indent="-457200">
              <a:spcBef>
                <a:spcPts val="1800"/>
              </a:spcBef>
            </a:pPr>
            <a:r>
              <a:rPr lang="en-US" sz="3500" dirty="0" smtClean="0"/>
              <a:t>EEG : Focal or generalised slowing               	      Epileptiform activity </a:t>
            </a:r>
          </a:p>
          <a:p>
            <a:pPr marL="457200" indent="-457200">
              <a:spcBef>
                <a:spcPts val="1800"/>
              </a:spcBef>
            </a:pPr>
            <a:r>
              <a:rPr lang="en-US" sz="3500" dirty="0" smtClean="0"/>
              <a:t>MRI : Areas of hyperintensity              		      Contrast enhancement</a:t>
            </a:r>
          </a:p>
          <a:p>
            <a:pPr marL="457200" indent="-457200">
              <a:spcBef>
                <a:spcPts val="1800"/>
              </a:spcBef>
            </a:pPr>
            <a:r>
              <a:rPr lang="en-US" sz="3500" dirty="0" smtClean="0"/>
              <a:t>PET: Hypermetabolism in the early stages </a:t>
            </a:r>
          </a:p>
          <a:p>
            <a:pPr marL="457200" indent="-457200">
              <a:spcBef>
                <a:spcPts val="600"/>
              </a:spcBef>
              <a:buNone/>
            </a:pPr>
            <a:r>
              <a:rPr lang="en-US" sz="3500" dirty="0" smtClean="0"/>
              <a:t>             Hypometabolism in later stages </a:t>
            </a:r>
            <a:endParaRPr lang="en-US" sz="35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500" b="1" dirty="0" smtClean="0">
                <a:latin typeface="Book Antiqua" pitchFamily="18" charset="0"/>
              </a:rPr>
              <a:t>What is missed</a:t>
            </a:r>
            <a:endParaRPr lang="en-US" sz="4500" b="1" dirty="0">
              <a:latin typeface="Book Antiqua" pitchFamily="18" charset="0"/>
            </a:endParaRPr>
          </a:p>
        </p:txBody>
      </p:sp>
      <p:sp>
        <p:nvSpPr>
          <p:cNvPr id="3" name="Content Placeholder 2"/>
          <p:cNvSpPr>
            <a:spLocks noGrp="1"/>
          </p:cNvSpPr>
          <p:nvPr>
            <p:ph idx="1"/>
          </p:nvPr>
        </p:nvSpPr>
        <p:spPr>
          <a:xfrm>
            <a:off x="457200" y="1295400"/>
            <a:ext cx="8229600" cy="5257800"/>
          </a:xfrm>
        </p:spPr>
        <p:txBody>
          <a:bodyPr>
            <a:noAutofit/>
          </a:bodyPr>
          <a:lstStyle/>
          <a:p>
            <a:pPr marL="457200" indent="-457200" algn="ctr">
              <a:spcBef>
                <a:spcPts val="600"/>
              </a:spcBef>
              <a:buNone/>
            </a:pPr>
            <a:r>
              <a:rPr lang="en-US" sz="3500" b="1" dirty="0" smtClean="0"/>
              <a:t>Seizure Disorder</a:t>
            </a:r>
          </a:p>
          <a:p>
            <a:pPr marL="457200" indent="-457200" algn="ctr">
              <a:spcBef>
                <a:spcPts val="600"/>
              </a:spcBef>
              <a:buNone/>
            </a:pPr>
            <a:r>
              <a:rPr lang="en-US" sz="3500" b="1" dirty="0" smtClean="0"/>
              <a:t>Non epileptic Seizures</a:t>
            </a:r>
          </a:p>
          <a:p>
            <a:pPr marL="457200" indent="-457200">
              <a:spcBef>
                <a:spcPts val="1800"/>
              </a:spcBef>
            </a:pPr>
            <a:r>
              <a:rPr lang="en-US" sz="3500" dirty="0" smtClean="0"/>
              <a:t> Non epileptic seizures</a:t>
            </a:r>
          </a:p>
          <a:p>
            <a:pPr marL="914400" indent="457200">
              <a:spcBef>
                <a:spcPts val="600"/>
              </a:spcBef>
              <a:buFont typeface="Calibri" pitchFamily="34" charset="0"/>
              <a:buChar char="-"/>
            </a:pPr>
            <a:r>
              <a:rPr lang="en-US" sz="3500" dirty="0" smtClean="0"/>
              <a:t>abnormal movements  </a:t>
            </a:r>
          </a:p>
          <a:p>
            <a:pPr marL="914400" indent="457200">
              <a:spcBef>
                <a:spcPts val="600"/>
              </a:spcBef>
              <a:buFont typeface="Calibri" pitchFamily="34" charset="0"/>
              <a:buChar char="-"/>
            </a:pPr>
            <a:r>
              <a:rPr lang="en-US" sz="3500" dirty="0" smtClean="0"/>
              <a:t>psychological factors </a:t>
            </a:r>
          </a:p>
          <a:p>
            <a:pPr marL="914400" indent="457200">
              <a:spcBef>
                <a:spcPts val="600"/>
              </a:spcBef>
              <a:buFont typeface="Calibri" pitchFamily="34" charset="0"/>
              <a:buChar char="-"/>
            </a:pPr>
            <a:r>
              <a:rPr lang="en-US" sz="3500" dirty="0" smtClean="0"/>
              <a:t>no electrical dysrrhythmia in brain</a:t>
            </a:r>
          </a:p>
          <a:p>
            <a:pPr marL="457200" indent="-457200">
              <a:spcBef>
                <a:spcPts val="1800"/>
              </a:spcBef>
            </a:pPr>
            <a:r>
              <a:rPr lang="en-US" sz="3500" dirty="0" smtClean="0"/>
              <a:t>True seizures in 25% of those with non epileptic seizures.</a:t>
            </a:r>
          </a:p>
          <a:p>
            <a:pPr marL="457200" indent="-457200">
              <a:spcBef>
                <a:spcPts val="1800"/>
              </a:spcBef>
            </a:pPr>
            <a:endParaRPr lang="en-US" sz="35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4000" b="1" dirty="0" smtClean="0">
                <a:latin typeface="+mn-lt"/>
              </a:rPr>
              <a:t>Non Epileptic Seizures</a:t>
            </a:r>
            <a:endParaRPr lang="en-US" sz="4000" b="1" dirty="0">
              <a:latin typeface="+mn-lt"/>
            </a:endParaRPr>
          </a:p>
        </p:txBody>
      </p:sp>
      <p:sp>
        <p:nvSpPr>
          <p:cNvPr id="3" name="Content Placeholder 2"/>
          <p:cNvSpPr>
            <a:spLocks noGrp="1"/>
          </p:cNvSpPr>
          <p:nvPr>
            <p:ph idx="1"/>
          </p:nvPr>
        </p:nvSpPr>
        <p:spPr>
          <a:xfrm>
            <a:off x="0" y="914400"/>
            <a:ext cx="9144000" cy="5410200"/>
          </a:xfrm>
        </p:spPr>
        <p:txBody>
          <a:bodyPr>
            <a:noAutofit/>
          </a:bodyPr>
          <a:lstStyle/>
          <a:p>
            <a:pPr marL="457200" indent="-457200">
              <a:spcBef>
                <a:spcPts val="1200"/>
              </a:spcBef>
              <a:buNone/>
            </a:pPr>
            <a:r>
              <a:rPr lang="en-US" sz="3500" dirty="0" smtClean="0"/>
              <a:t>     Features consistent with non epileptic seizures</a:t>
            </a:r>
          </a:p>
          <a:p>
            <a:pPr marL="457200" indent="-457200">
              <a:spcBef>
                <a:spcPts val="1200"/>
              </a:spcBef>
            </a:pPr>
            <a:r>
              <a:rPr lang="en-US" sz="3500" dirty="0" smtClean="0"/>
              <a:t>Absence of a neurological history</a:t>
            </a:r>
          </a:p>
          <a:p>
            <a:pPr marL="457200" indent="-457200">
              <a:spcBef>
                <a:spcPts val="1200"/>
              </a:spcBef>
            </a:pPr>
            <a:r>
              <a:rPr lang="en-US" sz="3500" dirty="0" smtClean="0"/>
              <a:t>Patterns linked to provocation and suggestion</a:t>
            </a:r>
          </a:p>
          <a:p>
            <a:pPr marL="457200" indent="-457200">
              <a:spcBef>
                <a:spcPts val="1200"/>
              </a:spcBef>
            </a:pPr>
            <a:r>
              <a:rPr lang="en-US" sz="3500" dirty="0" smtClean="0"/>
              <a:t>Symptoms begin or end gradually</a:t>
            </a:r>
          </a:p>
          <a:p>
            <a:pPr marL="457200" indent="-457200">
              <a:spcBef>
                <a:spcPts val="1200"/>
              </a:spcBef>
            </a:pPr>
            <a:r>
              <a:rPr lang="en-US" sz="3500" dirty="0" smtClean="0"/>
              <a:t>Inconsistent with functional neuroanatomical processes</a:t>
            </a:r>
          </a:p>
          <a:p>
            <a:pPr marL="457200" indent="-457200">
              <a:spcBef>
                <a:spcPts val="1200"/>
              </a:spcBef>
            </a:pPr>
            <a:r>
              <a:rPr lang="en-US" sz="3500" dirty="0" smtClean="0"/>
              <a:t>Movements which are asymmetric or alternate</a:t>
            </a:r>
          </a:p>
          <a:p>
            <a:pPr marL="457200" indent="-457200">
              <a:spcBef>
                <a:spcPts val="1200"/>
              </a:spcBef>
            </a:pPr>
            <a:r>
              <a:rPr lang="en-US" sz="3500" dirty="0" smtClean="0"/>
              <a:t>Movements cross the midline </a:t>
            </a:r>
          </a:p>
          <a:p>
            <a:pPr marL="457200" indent="-457200">
              <a:spcBef>
                <a:spcPts val="1200"/>
              </a:spcBef>
            </a:pPr>
            <a:endParaRPr lang="en-US" sz="3500" dirty="0" smtClean="0"/>
          </a:p>
          <a:p>
            <a:pPr marL="457200" indent="-457200">
              <a:spcBef>
                <a:spcPts val="1200"/>
              </a:spcBef>
            </a:pPr>
            <a:endParaRPr lang="en-US" sz="3500" dirty="0" smtClean="0"/>
          </a:p>
          <a:p>
            <a:pPr marL="457200" indent="-457200">
              <a:spcBef>
                <a:spcPts val="1200"/>
              </a:spcBef>
            </a:pPr>
            <a:endParaRPr lang="en-US" sz="3500" dirty="0" smtClean="0"/>
          </a:p>
          <a:p>
            <a:pPr marL="457200" indent="-457200">
              <a:spcBef>
                <a:spcPts val="1200"/>
              </a:spcBef>
              <a:buNone/>
            </a:pPr>
            <a:endParaRPr lang="en-US" sz="3500" b="1" dirty="0" smtClean="0"/>
          </a:p>
          <a:p>
            <a:pPr marL="457200" indent="-457200">
              <a:spcBef>
                <a:spcPts val="1200"/>
              </a:spcBef>
            </a:pPr>
            <a:endParaRPr lang="en-US" sz="35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4000" b="1" dirty="0" smtClean="0"/>
              <a:t>Non Epileptic Seizures</a:t>
            </a:r>
            <a:endParaRPr lang="en-US" sz="4000" b="1" dirty="0"/>
          </a:p>
        </p:txBody>
      </p:sp>
      <p:sp>
        <p:nvSpPr>
          <p:cNvPr id="3" name="Content Placeholder 2"/>
          <p:cNvSpPr>
            <a:spLocks noGrp="1"/>
          </p:cNvSpPr>
          <p:nvPr>
            <p:ph idx="1"/>
          </p:nvPr>
        </p:nvSpPr>
        <p:spPr>
          <a:xfrm>
            <a:off x="0" y="914400"/>
            <a:ext cx="9144000" cy="5715000"/>
          </a:xfrm>
        </p:spPr>
        <p:txBody>
          <a:bodyPr>
            <a:noAutofit/>
          </a:bodyPr>
          <a:lstStyle/>
          <a:p>
            <a:pPr marL="457200" indent="-457200">
              <a:spcBef>
                <a:spcPts val="1200"/>
              </a:spcBef>
            </a:pPr>
            <a:r>
              <a:rPr lang="en-US" sz="3500" dirty="0" smtClean="0"/>
              <a:t>Patients exhibiting head bobbing, pelvic thrusting, kicking or thrashing</a:t>
            </a:r>
          </a:p>
          <a:p>
            <a:pPr marL="457200" indent="-457200">
              <a:spcBef>
                <a:spcPts val="1200"/>
              </a:spcBef>
            </a:pPr>
            <a:r>
              <a:rPr lang="en-US" sz="3500" dirty="0" smtClean="0"/>
              <a:t>Symptoms persisting for &gt; 3 minutes</a:t>
            </a:r>
          </a:p>
          <a:p>
            <a:pPr marL="457200" indent="-457200">
              <a:spcBef>
                <a:spcPts val="1200"/>
              </a:spcBef>
              <a:buNone/>
            </a:pPr>
            <a:r>
              <a:rPr lang="en-US" sz="3500" b="1" dirty="0" smtClean="0"/>
              <a:t>     </a:t>
            </a:r>
            <a:r>
              <a:rPr lang="en-US" sz="3000" dirty="0" smtClean="0"/>
              <a:t>Huffman JC et al (2004)</a:t>
            </a:r>
          </a:p>
          <a:p>
            <a:pPr marL="457200" indent="-457200">
              <a:buNone/>
            </a:pPr>
            <a:r>
              <a:rPr lang="en-US" sz="3500" b="1" dirty="0" smtClean="0"/>
              <a:t>Other features</a:t>
            </a:r>
          </a:p>
          <a:p>
            <a:pPr marL="457200" indent="-457200"/>
            <a:r>
              <a:rPr lang="en-US" sz="3500" dirty="0" smtClean="0"/>
              <a:t>Several patterns of seizure</a:t>
            </a:r>
          </a:p>
          <a:p>
            <a:pPr marL="457200" indent="-457200"/>
            <a:r>
              <a:rPr lang="en-US" sz="3500" dirty="0" smtClean="0"/>
              <a:t>Post convulsive events </a:t>
            </a:r>
          </a:p>
          <a:p>
            <a:pPr marL="457200" indent="-457200">
              <a:buNone/>
            </a:pPr>
            <a:r>
              <a:rPr lang="en-US" sz="3500" dirty="0" smtClean="0"/>
              <a:t>          </a:t>
            </a:r>
            <a:r>
              <a:rPr lang="en-US" sz="3500" dirty="0" smtClean="0"/>
              <a:t>Rapid return to full awareness</a:t>
            </a:r>
          </a:p>
          <a:p>
            <a:pPr marL="457200" indent="-457200">
              <a:buNone/>
            </a:pPr>
            <a:r>
              <a:rPr lang="en-US" sz="3500" dirty="0" smtClean="0"/>
              <a:t>          </a:t>
            </a:r>
            <a:r>
              <a:rPr lang="en-US" sz="3500" dirty="0" smtClean="0"/>
              <a:t>Lucid </a:t>
            </a:r>
            <a:r>
              <a:rPr lang="en-US" sz="3500" dirty="0" smtClean="0"/>
              <a:t>recall of convulsions</a:t>
            </a:r>
          </a:p>
          <a:p>
            <a:pPr marL="457200" indent="-457200">
              <a:spcBef>
                <a:spcPts val="1200"/>
              </a:spcBef>
              <a:buNone/>
            </a:pPr>
            <a:endParaRPr lang="en-US" sz="35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4500" b="1" dirty="0" smtClean="0">
                <a:latin typeface="Book Antiqua" pitchFamily="18" charset="0"/>
              </a:rPr>
              <a:t>How common</a:t>
            </a:r>
            <a:endParaRPr lang="en-US" sz="4500" b="1" dirty="0">
              <a:latin typeface="Book Antiqua" pitchFamily="18" charset="0"/>
            </a:endParaRPr>
          </a:p>
        </p:txBody>
      </p:sp>
      <p:sp>
        <p:nvSpPr>
          <p:cNvPr id="3" name="Content Placeholder 2"/>
          <p:cNvSpPr>
            <a:spLocks noGrp="1"/>
          </p:cNvSpPr>
          <p:nvPr>
            <p:ph idx="1"/>
          </p:nvPr>
        </p:nvSpPr>
        <p:spPr>
          <a:xfrm>
            <a:off x="457200" y="1143000"/>
            <a:ext cx="8229600" cy="5334000"/>
          </a:xfrm>
        </p:spPr>
        <p:txBody>
          <a:bodyPr>
            <a:noAutofit/>
          </a:bodyPr>
          <a:lstStyle/>
          <a:p>
            <a:pPr marL="457200" indent="-457200">
              <a:spcBef>
                <a:spcPts val="1800"/>
              </a:spcBef>
              <a:buNone/>
            </a:pPr>
            <a:r>
              <a:rPr lang="en-US" sz="3500" dirty="0" smtClean="0"/>
              <a:t>  “Prevalence of a condition” and “diagnosis missed” vary</a:t>
            </a:r>
          </a:p>
          <a:p>
            <a:pPr marL="457200" indent="-457200">
              <a:spcBef>
                <a:spcPts val="1800"/>
              </a:spcBef>
              <a:buNone/>
            </a:pPr>
            <a:r>
              <a:rPr lang="en-US" sz="3500" dirty="0" smtClean="0"/>
              <a:t>I.  Location of patient population</a:t>
            </a:r>
          </a:p>
          <a:p>
            <a:pPr marL="914400" indent="457200">
              <a:spcBef>
                <a:spcPts val="600"/>
              </a:spcBef>
            </a:pPr>
            <a:r>
              <a:rPr lang="en-US" sz="3500" dirty="0" smtClean="0"/>
              <a:t>Community </a:t>
            </a:r>
          </a:p>
          <a:p>
            <a:pPr marL="914400" indent="457200">
              <a:spcBef>
                <a:spcPts val="600"/>
              </a:spcBef>
            </a:pPr>
            <a:r>
              <a:rPr lang="en-US" sz="3500" dirty="0" smtClean="0"/>
              <a:t>Hospital sample</a:t>
            </a:r>
          </a:p>
          <a:p>
            <a:pPr marL="914400" indent="457200">
              <a:spcBef>
                <a:spcPts val="600"/>
              </a:spcBef>
            </a:pPr>
            <a:r>
              <a:rPr lang="en-US" sz="3500" dirty="0" smtClean="0"/>
              <a:t>Long stay facility</a:t>
            </a:r>
          </a:p>
          <a:p>
            <a:pPr marL="457200" indent="-457200">
              <a:spcBef>
                <a:spcPts val="1800"/>
              </a:spcBef>
              <a:buAutoNum type="romanUcPeriod" startAt="2"/>
            </a:pPr>
            <a:r>
              <a:rPr lang="en-US" sz="3500" dirty="0" smtClean="0"/>
              <a:t>Age group</a:t>
            </a:r>
          </a:p>
          <a:p>
            <a:pPr marL="457200" indent="-457200">
              <a:spcBef>
                <a:spcPts val="1800"/>
              </a:spcBef>
              <a:buAutoNum type="romanUcPeriod" startAt="2"/>
            </a:pPr>
            <a:r>
              <a:rPr lang="en-US" sz="3500" dirty="0" smtClean="0"/>
              <a:t>Assessment of psychopathology</a:t>
            </a:r>
          </a:p>
          <a:p>
            <a:pPr marL="457200" indent="-457200">
              <a:spcBef>
                <a:spcPts val="1800"/>
              </a:spcBef>
              <a:buNone/>
            </a:pPr>
            <a:r>
              <a:rPr lang="en-US" sz="3500" dirty="0" smtClean="0"/>
              <a:t>  </a:t>
            </a:r>
            <a:endParaRPr lang="en-US" sz="35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500" b="1" dirty="0" smtClean="0">
                <a:latin typeface="Book Antiqua" pitchFamily="18" charset="0"/>
              </a:rPr>
              <a:t>What is missed?</a:t>
            </a:r>
            <a:endParaRPr lang="en-US" sz="4500" b="1" dirty="0">
              <a:latin typeface="Book Antiqua" pitchFamily="18" charset="0"/>
            </a:endParaRPr>
          </a:p>
        </p:txBody>
      </p:sp>
      <p:sp>
        <p:nvSpPr>
          <p:cNvPr id="3" name="Content Placeholder 2"/>
          <p:cNvSpPr>
            <a:spLocks noGrp="1"/>
          </p:cNvSpPr>
          <p:nvPr>
            <p:ph idx="1"/>
          </p:nvPr>
        </p:nvSpPr>
        <p:spPr/>
        <p:txBody>
          <a:bodyPr>
            <a:normAutofit/>
          </a:bodyPr>
          <a:lstStyle/>
          <a:p>
            <a:pPr marL="457200" indent="-457200">
              <a:spcBef>
                <a:spcPts val="1800"/>
              </a:spcBef>
            </a:pPr>
            <a:r>
              <a:rPr lang="en-US" sz="3500" dirty="0" smtClean="0"/>
              <a:t>Missing the history of trauma/abuse</a:t>
            </a:r>
          </a:p>
          <a:p>
            <a:pPr marL="457200" indent="-457200">
              <a:spcBef>
                <a:spcPts val="1800"/>
              </a:spcBef>
            </a:pPr>
            <a:r>
              <a:rPr lang="en-US" sz="3500" dirty="0" smtClean="0"/>
              <a:t>Multiple or different presentations related to the abuse or trauma </a:t>
            </a:r>
            <a:endParaRPr lang="en-US" sz="35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500" b="1" dirty="0" smtClean="0">
                <a:latin typeface="Book Antiqua" pitchFamily="18" charset="0"/>
              </a:rPr>
              <a:t>What is missed? </a:t>
            </a:r>
            <a:br>
              <a:rPr lang="en-US" sz="4500" b="1" dirty="0" smtClean="0">
                <a:latin typeface="Book Antiqua" pitchFamily="18" charset="0"/>
              </a:rPr>
            </a:br>
            <a:r>
              <a:rPr lang="en-US" sz="4500" b="1" dirty="0" smtClean="0">
                <a:latin typeface="Book Antiqua" pitchFamily="18" charset="0"/>
              </a:rPr>
              <a:t>Geriatric age group</a:t>
            </a:r>
            <a:endParaRPr lang="en-US" sz="4500" b="1" dirty="0">
              <a:latin typeface="Book Antiqua" pitchFamily="18" charset="0"/>
            </a:endParaRPr>
          </a:p>
        </p:txBody>
      </p:sp>
      <p:graphicFrame>
        <p:nvGraphicFramePr>
          <p:cNvPr id="4" name="Content Placeholder 3"/>
          <p:cNvGraphicFramePr>
            <a:graphicFrameLocks noGrp="1"/>
          </p:cNvGraphicFramePr>
          <p:nvPr>
            <p:ph idx="1"/>
          </p:nvPr>
        </p:nvGraphicFramePr>
        <p:xfrm>
          <a:off x="609600" y="1917712"/>
          <a:ext cx="7924800" cy="4665968"/>
        </p:xfrm>
        <a:graphic>
          <a:graphicData uri="http://schemas.openxmlformats.org/drawingml/2006/table">
            <a:tbl>
              <a:tblPr firstRow="1" bandRow="1">
                <a:tableStyleId>{5C22544A-7EE6-4342-B048-85BDC9FD1C3A}</a:tableStyleId>
              </a:tblPr>
              <a:tblGrid>
                <a:gridCol w="2362200"/>
                <a:gridCol w="2819400"/>
                <a:gridCol w="2743200"/>
              </a:tblGrid>
              <a:tr h="932933">
                <a:tc>
                  <a:txBody>
                    <a:bodyPr/>
                    <a:lstStyle/>
                    <a:p>
                      <a:r>
                        <a:rPr lang="en-US" sz="3000" dirty="0" smtClean="0"/>
                        <a:t>DIAGNOSIS</a:t>
                      </a:r>
                      <a:endParaRPr lang="en-US" sz="3000" dirty="0"/>
                    </a:p>
                  </a:txBody>
                  <a:tcPr anchor="ctr"/>
                </a:tc>
                <a:tc>
                  <a:txBody>
                    <a:bodyPr/>
                    <a:lstStyle/>
                    <a:p>
                      <a:r>
                        <a:rPr lang="en-US" sz="3000" dirty="0" smtClean="0"/>
                        <a:t>PREVALENCE (%)</a:t>
                      </a:r>
                      <a:endParaRPr lang="en-US" sz="3000" dirty="0"/>
                    </a:p>
                  </a:txBody>
                  <a:tcPr anchor="ctr"/>
                </a:tc>
                <a:tc>
                  <a:txBody>
                    <a:bodyPr/>
                    <a:lstStyle/>
                    <a:p>
                      <a:pPr algn="ctr"/>
                      <a:r>
                        <a:rPr lang="en-US" sz="3000" dirty="0" smtClean="0"/>
                        <a:t>MISSED</a:t>
                      </a:r>
                      <a:r>
                        <a:rPr lang="en-US" sz="3000" baseline="0" dirty="0" smtClean="0"/>
                        <a:t> DIAGNOSIS (%)</a:t>
                      </a:r>
                      <a:endParaRPr lang="en-US" sz="3000" dirty="0"/>
                    </a:p>
                  </a:txBody>
                  <a:tcPr anchor="ctr"/>
                </a:tc>
              </a:tr>
              <a:tr h="928935">
                <a:tc>
                  <a:txBody>
                    <a:bodyPr/>
                    <a:lstStyle/>
                    <a:p>
                      <a:r>
                        <a:rPr lang="en-US" sz="3000" dirty="0" smtClean="0"/>
                        <a:t>Medical conditions</a:t>
                      </a:r>
                      <a:endParaRPr lang="en-US" sz="3000" dirty="0"/>
                    </a:p>
                  </a:txBody>
                  <a:tcPr anchor="ctr"/>
                </a:tc>
                <a:tc>
                  <a:txBody>
                    <a:bodyPr/>
                    <a:lstStyle/>
                    <a:p>
                      <a:pPr algn="ctr"/>
                      <a:r>
                        <a:rPr lang="en-US" sz="3000" dirty="0" smtClean="0"/>
                        <a:t>80+</a:t>
                      </a:r>
                      <a:endParaRPr lang="en-US" sz="3000" dirty="0"/>
                    </a:p>
                  </a:txBody>
                  <a:tcPr anchor="ctr"/>
                </a:tc>
                <a:tc>
                  <a:txBody>
                    <a:bodyPr/>
                    <a:lstStyle/>
                    <a:p>
                      <a:pPr algn="ctr"/>
                      <a:r>
                        <a:rPr lang="en-US" sz="3000" dirty="0" smtClean="0"/>
                        <a:t>?</a:t>
                      </a:r>
                      <a:endParaRPr lang="en-US" sz="3000" dirty="0"/>
                    </a:p>
                  </a:txBody>
                  <a:tcPr anchor="ctr"/>
                </a:tc>
              </a:tr>
              <a:tr h="824224">
                <a:tc>
                  <a:txBody>
                    <a:bodyPr/>
                    <a:lstStyle/>
                    <a:p>
                      <a:r>
                        <a:rPr lang="en-US" sz="3000" dirty="0" smtClean="0"/>
                        <a:t>Dementia</a:t>
                      </a:r>
                      <a:endParaRPr lang="en-US" sz="3000" dirty="0"/>
                    </a:p>
                  </a:txBody>
                  <a:tcPr anchor="ctr"/>
                </a:tc>
                <a:tc>
                  <a:txBody>
                    <a:bodyPr/>
                    <a:lstStyle/>
                    <a:p>
                      <a:pPr algn="ctr"/>
                      <a:r>
                        <a:rPr lang="en-US" sz="3000" dirty="0" smtClean="0"/>
                        <a:t>3-50</a:t>
                      </a:r>
                      <a:endParaRPr lang="en-US" sz="3000" dirty="0"/>
                    </a:p>
                  </a:txBody>
                  <a:tcPr anchor="ctr"/>
                </a:tc>
                <a:tc>
                  <a:txBody>
                    <a:bodyPr/>
                    <a:lstStyle/>
                    <a:p>
                      <a:pPr algn="ctr"/>
                      <a:r>
                        <a:rPr lang="en-US" sz="3000" dirty="0" smtClean="0"/>
                        <a:t>72</a:t>
                      </a:r>
                      <a:endParaRPr lang="en-US" sz="3000" dirty="0"/>
                    </a:p>
                  </a:txBody>
                  <a:tcPr anchor="ctr"/>
                </a:tc>
              </a:tr>
              <a:tr h="824224">
                <a:tc>
                  <a:txBody>
                    <a:bodyPr/>
                    <a:lstStyle/>
                    <a:p>
                      <a:r>
                        <a:rPr lang="en-US" sz="3000" dirty="0" smtClean="0"/>
                        <a:t>Delirium</a:t>
                      </a:r>
                      <a:endParaRPr lang="en-US" sz="3000" dirty="0"/>
                    </a:p>
                  </a:txBody>
                  <a:tcPr anchor="ctr"/>
                </a:tc>
                <a:tc>
                  <a:txBody>
                    <a:bodyPr/>
                    <a:lstStyle/>
                    <a:p>
                      <a:pPr algn="ctr"/>
                      <a:r>
                        <a:rPr lang="en-US" sz="3000" dirty="0" smtClean="0"/>
                        <a:t>10-40</a:t>
                      </a:r>
                      <a:endParaRPr lang="en-US" sz="3000" dirty="0"/>
                    </a:p>
                  </a:txBody>
                  <a:tcPr anchor="ctr"/>
                </a:tc>
                <a:tc>
                  <a:txBody>
                    <a:bodyPr/>
                    <a:lstStyle/>
                    <a:p>
                      <a:pPr algn="ctr"/>
                      <a:r>
                        <a:rPr lang="en-US" sz="3000" dirty="0" smtClean="0"/>
                        <a:t>95</a:t>
                      </a:r>
                      <a:endParaRPr lang="en-US" sz="3000" dirty="0"/>
                    </a:p>
                  </a:txBody>
                  <a:tcPr anchor="ctr"/>
                </a:tc>
              </a:tr>
              <a:tr h="928935">
                <a:tc>
                  <a:txBody>
                    <a:bodyPr/>
                    <a:lstStyle/>
                    <a:p>
                      <a:r>
                        <a:rPr lang="en-US" sz="3000" dirty="0" smtClean="0"/>
                        <a:t>Depression / Anxiety</a:t>
                      </a:r>
                      <a:endParaRPr lang="en-US" sz="3000" dirty="0"/>
                    </a:p>
                  </a:txBody>
                  <a:tcPr anchor="ctr"/>
                </a:tc>
                <a:tc>
                  <a:txBody>
                    <a:bodyPr/>
                    <a:lstStyle/>
                    <a:p>
                      <a:pPr algn="ctr"/>
                      <a:r>
                        <a:rPr lang="en-US" sz="3000" dirty="0" smtClean="0"/>
                        <a:t>2-50</a:t>
                      </a:r>
                      <a:endParaRPr lang="en-US" sz="3000" dirty="0"/>
                    </a:p>
                  </a:txBody>
                  <a:tcPr anchor="ctr"/>
                </a:tc>
                <a:tc>
                  <a:txBody>
                    <a:bodyPr/>
                    <a:lstStyle/>
                    <a:p>
                      <a:pPr algn="ctr"/>
                      <a:r>
                        <a:rPr lang="en-US" sz="3000" dirty="0" smtClean="0"/>
                        <a:t>85</a:t>
                      </a:r>
                      <a:endParaRPr lang="en-US" sz="3000" dirty="0"/>
                    </a:p>
                  </a:txBody>
                  <a:tcPr anchor="ctr"/>
                </a:tc>
              </a:tr>
            </a:tbl>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a:t>
            </a:r>
            <a:endParaRPr lang="en-US" b="1" dirty="0"/>
          </a:p>
        </p:txBody>
      </p:sp>
      <p:sp>
        <p:nvSpPr>
          <p:cNvPr id="3" name="Content Placeholder 2"/>
          <p:cNvSpPr>
            <a:spLocks noGrp="1"/>
          </p:cNvSpPr>
          <p:nvPr>
            <p:ph idx="1"/>
          </p:nvPr>
        </p:nvSpPr>
        <p:spPr/>
        <p:txBody>
          <a:bodyPr/>
          <a:lstStyle/>
          <a:p>
            <a:pPr marL="457200" indent="-457200">
              <a:spcBef>
                <a:spcPts val="2400"/>
              </a:spcBef>
            </a:pPr>
            <a:r>
              <a:rPr lang="en-US" sz="3600" dirty="0" smtClean="0"/>
              <a:t>Symptoms overlap</a:t>
            </a:r>
          </a:p>
          <a:p>
            <a:pPr marL="457200" indent="-457200">
              <a:spcBef>
                <a:spcPts val="2400"/>
              </a:spcBef>
            </a:pPr>
            <a:r>
              <a:rPr lang="en-US" sz="3600" dirty="0" smtClean="0"/>
              <a:t>High rates of comorbidity</a:t>
            </a:r>
          </a:p>
          <a:p>
            <a:pPr marL="457200" indent="-457200">
              <a:spcBef>
                <a:spcPts val="2400"/>
              </a:spcBef>
            </a:pPr>
            <a:r>
              <a:rPr lang="en-US" sz="3600" dirty="0" smtClean="0"/>
              <a:t>Perception of informants</a:t>
            </a:r>
          </a:p>
          <a:p>
            <a:pPr marL="457200" indent="-457200">
              <a:spcBef>
                <a:spcPts val="2400"/>
              </a:spcBef>
            </a:pPr>
            <a:r>
              <a:rPr lang="en-US" sz="3600" dirty="0" smtClean="0"/>
              <a:t>Incomplete assessment</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6037"/>
            <a:ext cx="8229600" cy="6811963"/>
          </a:xfrm>
        </p:spPr>
        <p:txBody>
          <a:bodyPr anchor="ctr">
            <a:normAutofit/>
          </a:bodyPr>
          <a:lstStyle/>
          <a:p>
            <a:pPr algn="ctr">
              <a:buNone/>
            </a:pPr>
            <a:r>
              <a:rPr lang="en-US" sz="6000" b="1" dirty="0" smtClean="0">
                <a:latin typeface="Book Antiqua" pitchFamily="18" charset="0"/>
              </a:rPr>
              <a:t>Thank You</a:t>
            </a:r>
            <a:endParaRPr lang="en-US" sz="6000" b="1" dirty="0">
              <a:latin typeface="Book Antiqu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500" b="1" dirty="0" smtClean="0">
                <a:latin typeface="Book Antiqua" pitchFamily="18" charset="0"/>
              </a:rPr>
              <a:t>How common? in Liaison Psychiatry</a:t>
            </a:r>
            <a:endParaRPr lang="en-US" sz="4500" b="1" dirty="0">
              <a:latin typeface="Book Antiqua" pitchFamily="18" charset="0"/>
            </a:endParaRPr>
          </a:p>
        </p:txBody>
      </p:sp>
      <p:sp>
        <p:nvSpPr>
          <p:cNvPr id="3" name="Content Placeholder 2"/>
          <p:cNvSpPr>
            <a:spLocks noGrp="1"/>
          </p:cNvSpPr>
          <p:nvPr>
            <p:ph idx="1"/>
          </p:nvPr>
        </p:nvSpPr>
        <p:spPr>
          <a:xfrm>
            <a:off x="457200" y="1600200"/>
            <a:ext cx="8229600" cy="5029200"/>
          </a:xfrm>
        </p:spPr>
        <p:txBody>
          <a:bodyPr>
            <a:noAutofit/>
          </a:bodyPr>
          <a:lstStyle/>
          <a:p>
            <a:pPr marL="457200" indent="-457200">
              <a:spcBef>
                <a:spcPts val="1800"/>
              </a:spcBef>
              <a:buNone/>
            </a:pPr>
            <a:r>
              <a:rPr lang="en-US" sz="3500" dirty="0" smtClean="0"/>
              <a:t>                                </a:t>
            </a:r>
            <a:r>
              <a:rPr lang="en-US" sz="3500" b="1" dirty="0" smtClean="0"/>
              <a:t>Delirium </a:t>
            </a:r>
          </a:p>
          <a:p>
            <a:pPr marL="457200" indent="-457200">
              <a:spcBef>
                <a:spcPts val="1800"/>
              </a:spcBef>
            </a:pPr>
            <a:r>
              <a:rPr lang="en-US" sz="3500" dirty="0" smtClean="0"/>
              <a:t>  Diagnosis missed in 46% of patients</a:t>
            </a:r>
          </a:p>
          <a:p>
            <a:pPr marL="457200" indent="-457200">
              <a:spcBef>
                <a:spcPts val="1800"/>
              </a:spcBef>
            </a:pPr>
            <a:r>
              <a:rPr lang="en-US" sz="3500" dirty="0" smtClean="0"/>
              <a:t>  Differentiation </a:t>
            </a:r>
          </a:p>
          <a:p>
            <a:pPr marL="457200" indent="-457200">
              <a:spcBef>
                <a:spcPts val="600"/>
              </a:spcBef>
              <a:buNone/>
            </a:pPr>
            <a:r>
              <a:rPr lang="en-US" sz="3500" b="1" dirty="0" smtClean="0"/>
              <a:t>                      cases missed </a:t>
            </a:r>
          </a:p>
          <a:p>
            <a:pPr marL="457200" indent="-457200">
              <a:spcBef>
                <a:spcPts val="600"/>
              </a:spcBef>
              <a:buNone/>
            </a:pPr>
            <a:r>
              <a:rPr lang="en-US" sz="3500" b="1" dirty="0" smtClean="0"/>
              <a:t>                      identified </a:t>
            </a:r>
          </a:p>
          <a:p>
            <a:pPr marL="457200" indent="-457200">
              <a:spcBef>
                <a:spcPts val="1800"/>
              </a:spcBef>
              <a:buNone/>
            </a:pPr>
            <a:r>
              <a:rPr lang="en-US" sz="3500" dirty="0" smtClean="0"/>
              <a:t>        Symptoms of delirium</a:t>
            </a:r>
          </a:p>
          <a:p>
            <a:pPr marL="457200" indent="-457200">
              <a:spcBef>
                <a:spcPts val="1800"/>
              </a:spcBef>
              <a:buNone/>
            </a:pPr>
            <a:r>
              <a:rPr lang="en-US" sz="3500" dirty="0" smtClean="0"/>
              <a:t>        Quantitative scale score  </a:t>
            </a:r>
          </a:p>
          <a:p>
            <a:pPr marL="457200" indent="-457200">
              <a:spcBef>
                <a:spcPts val="1800"/>
              </a:spcBef>
              <a:buNone/>
            </a:pPr>
            <a:endParaRPr lang="en-US" sz="3500" dirty="0" smtClean="0"/>
          </a:p>
          <a:p>
            <a:pPr marL="457200" indent="-457200">
              <a:spcBef>
                <a:spcPts val="1800"/>
              </a:spcBef>
              <a:buNone/>
            </a:pPr>
            <a:endParaRPr lang="en-US" sz="3500" dirty="0" smtClean="0"/>
          </a:p>
          <a:p>
            <a:pPr marL="457200" indent="-457200">
              <a:spcBef>
                <a:spcPts val="1800"/>
              </a:spcBef>
              <a:buNone/>
            </a:pPr>
            <a:endParaRPr lang="en-US" sz="3500" dirty="0" smtClean="0"/>
          </a:p>
          <a:p>
            <a:pPr marL="457200" indent="-457200">
              <a:spcBef>
                <a:spcPts val="1800"/>
              </a:spcBef>
              <a:buNone/>
            </a:pPr>
            <a:endParaRPr lang="en-US" sz="3500" dirty="0" smtClean="0"/>
          </a:p>
          <a:p>
            <a:pPr marL="457200" indent="-457200">
              <a:spcBef>
                <a:spcPts val="1800"/>
              </a:spcBef>
              <a:buNone/>
            </a:pPr>
            <a:endParaRPr lang="en-US" sz="35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500" b="1" dirty="0" smtClean="0">
                <a:latin typeface="Book Antiqua" pitchFamily="18" charset="0"/>
              </a:rPr>
              <a:t>Missing Delirium -? When</a:t>
            </a:r>
            <a:endParaRPr lang="en-US" sz="4500" b="1" dirty="0">
              <a:latin typeface="Book Antiqua" pitchFamily="18" charset="0"/>
            </a:endParaRPr>
          </a:p>
        </p:txBody>
      </p:sp>
      <p:sp>
        <p:nvSpPr>
          <p:cNvPr id="3" name="Content Placeholder 2"/>
          <p:cNvSpPr>
            <a:spLocks noGrp="1"/>
          </p:cNvSpPr>
          <p:nvPr>
            <p:ph idx="1"/>
          </p:nvPr>
        </p:nvSpPr>
        <p:spPr/>
        <p:txBody>
          <a:bodyPr>
            <a:normAutofit fontScale="92500" lnSpcReduction="20000"/>
          </a:bodyPr>
          <a:lstStyle/>
          <a:p>
            <a:pPr marL="457200" indent="-457200">
              <a:lnSpc>
                <a:spcPct val="110000"/>
              </a:lnSpc>
              <a:spcBef>
                <a:spcPts val="1800"/>
              </a:spcBef>
            </a:pPr>
            <a:r>
              <a:rPr lang="en-US" sz="3800" dirty="0" smtClean="0"/>
              <a:t>Missed diagnosis of delirium before psychiatric consultation</a:t>
            </a:r>
          </a:p>
          <a:p>
            <a:pPr marL="457200" indent="-457200">
              <a:lnSpc>
                <a:spcPct val="110000"/>
              </a:lnSpc>
              <a:spcBef>
                <a:spcPts val="1800"/>
              </a:spcBef>
            </a:pPr>
            <a:r>
              <a:rPr lang="en-US" sz="3800" dirty="0" smtClean="0"/>
              <a:t>Patient characteristics </a:t>
            </a:r>
          </a:p>
          <a:p>
            <a:pPr marL="914400" indent="-914400">
              <a:lnSpc>
                <a:spcPct val="110000"/>
              </a:lnSpc>
              <a:spcBef>
                <a:spcPts val="1800"/>
              </a:spcBef>
              <a:buNone/>
            </a:pPr>
            <a:r>
              <a:rPr lang="en-US" sz="3800" dirty="0" smtClean="0"/>
              <a:t>  	(i) Use of past psychiatric diagnosis to explain symptoms of delirium </a:t>
            </a:r>
          </a:p>
          <a:p>
            <a:pPr marL="457200" indent="457200">
              <a:lnSpc>
                <a:spcPct val="110000"/>
              </a:lnSpc>
              <a:spcBef>
                <a:spcPts val="1800"/>
              </a:spcBef>
              <a:buNone/>
            </a:pPr>
            <a:r>
              <a:rPr lang="en-US" sz="3800" dirty="0" smtClean="0"/>
              <a:t>(ii) Presence of pain</a:t>
            </a:r>
          </a:p>
          <a:p>
            <a:endParaRPr lang="en-US" dirty="0" smtClean="0"/>
          </a:p>
          <a:p>
            <a:pPr>
              <a:buNone/>
            </a:pPr>
            <a:r>
              <a:rPr lang="en-US" sz="2600" dirty="0" smtClean="0"/>
              <a:t>    Kishi, Y.  et al Gen. Hospital Psychiatry (2007)</a:t>
            </a:r>
            <a:endParaRPr lang="en-US" sz="2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500" b="1" dirty="0" smtClean="0">
                <a:latin typeface="Book Antiqua" pitchFamily="18" charset="0"/>
              </a:rPr>
              <a:t>How common </a:t>
            </a:r>
            <a:endParaRPr lang="en-US" sz="4500" b="1" dirty="0">
              <a:latin typeface="Book Antiqua" pitchFamily="18" charset="0"/>
            </a:endParaRPr>
          </a:p>
        </p:txBody>
      </p:sp>
      <p:sp>
        <p:nvSpPr>
          <p:cNvPr id="3" name="Content Placeholder 2"/>
          <p:cNvSpPr>
            <a:spLocks noGrp="1"/>
          </p:cNvSpPr>
          <p:nvPr>
            <p:ph idx="1"/>
          </p:nvPr>
        </p:nvSpPr>
        <p:spPr/>
        <p:txBody>
          <a:bodyPr>
            <a:normAutofit/>
          </a:bodyPr>
          <a:lstStyle/>
          <a:p>
            <a:pPr marL="457200" indent="-457200">
              <a:spcBef>
                <a:spcPts val="1800"/>
              </a:spcBef>
            </a:pPr>
            <a:r>
              <a:rPr lang="en-US" sz="3500" dirty="0" smtClean="0"/>
              <a:t>Missing  </a:t>
            </a:r>
            <a:r>
              <a:rPr lang="en-US" sz="3500" b="1" dirty="0" smtClean="0"/>
              <a:t>organicity</a:t>
            </a:r>
            <a:r>
              <a:rPr lang="en-US" sz="3500" dirty="0" smtClean="0"/>
              <a:t> in patients admitted to Psychiatry ward </a:t>
            </a:r>
          </a:p>
          <a:p>
            <a:pPr marL="457200" indent="-457200">
              <a:spcBef>
                <a:spcPts val="1800"/>
              </a:spcBef>
              <a:buNone/>
            </a:pPr>
            <a:r>
              <a:rPr lang="en-US" sz="3500" dirty="0" smtClean="0"/>
              <a:t>           360 consecutive admissions</a:t>
            </a:r>
          </a:p>
          <a:p>
            <a:pPr marL="457200" indent="-457200">
              <a:spcBef>
                <a:spcPts val="1800"/>
              </a:spcBef>
              <a:buNone/>
            </a:pPr>
            <a:r>
              <a:rPr lang="en-US" sz="3500" dirty="0" smtClean="0"/>
              <a:t>           33 with organic disorder </a:t>
            </a:r>
          </a:p>
          <a:p>
            <a:pPr>
              <a:buNone/>
            </a:pPr>
            <a:endParaRPr lang="en-US" dirty="0" smtClean="0"/>
          </a:p>
          <a:p>
            <a:pPr>
              <a:buNone/>
            </a:pPr>
            <a:r>
              <a:rPr lang="en-US" sz="2800" dirty="0" smtClean="0"/>
              <a:t> </a:t>
            </a:r>
            <a:r>
              <a:rPr lang="en-US" sz="2400" dirty="0" smtClean="0"/>
              <a:t>Johnstone, E.C. et al British Journal of Psychiatry (1988)</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sz="4500" b="1" dirty="0" smtClean="0">
                <a:latin typeface="Book Antiqua" pitchFamily="18" charset="0"/>
              </a:rPr>
              <a:t>Why miss the diagnosis ? </a:t>
            </a:r>
            <a:br>
              <a:rPr lang="en-US" sz="4500" b="1" dirty="0" smtClean="0">
                <a:latin typeface="Book Antiqua" pitchFamily="18" charset="0"/>
              </a:rPr>
            </a:br>
            <a:r>
              <a:rPr lang="en-US" sz="4500" b="1" dirty="0" smtClean="0">
                <a:latin typeface="Book Antiqua" pitchFamily="18" charset="0"/>
              </a:rPr>
              <a:t> Violent Behavior</a:t>
            </a:r>
            <a:endParaRPr lang="en-US" sz="4500" b="1" dirty="0">
              <a:latin typeface="Book Antiqua" pitchFamily="18" charset="0"/>
            </a:endParaRPr>
          </a:p>
        </p:txBody>
      </p:sp>
      <p:sp>
        <p:nvSpPr>
          <p:cNvPr id="3" name="Content Placeholder 2"/>
          <p:cNvSpPr>
            <a:spLocks noGrp="1"/>
          </p:cNvSpPr>
          <p:nvPr>
            <p:ph idx="1"/>
          </p:nvPr>
        </p:nvSpPr>
        <p:spPr/>
        <p:txBody>
          <a:bodyPr>
            <a:noAutofit/>
          </a:bodyPr>
          <a:lstStyle/>
          <a:p>
            <a:pPr marL="457200" indent="-457200">
              <a:spcBef>
                <a:spcPts val="1200"/>
              </a:spcBef>
            </a:pPr>
            <a:r>
              <a:rPr lang="en-US" sz="3500" b="1" dirty="0" smtClean="0"/>
              <a:t>Violence in the society</a:t>
            </a:r>
          </a:p>
          <a:p>
            <a:pPr marL="457200" indent="-457200">
              <a:spcBef>
                <a:spcPts val="600"/>
              </a:spcBef>
              <a:buNone/>
            </a:pPr>
            <a:r>
              <a:rPr lang="en-US" sz="3500" dirty="0" smtClean="0"/>
              <a:t>     	Social factors including subcultures of 	violence</a:t>
            </a:r>
            <a:r>
              <a:rPr lang="en-US" sz="3500" b="1" dirty="0" smtClean="0"/>
              <a:t>         </a:t>
            </a:r>
          </a:p>
          <a:p>
            <a:pPr marL="457200" indent="-457200">
              <a:spcBef>
                <a:spcPts val="1200"/>
              </a:spcBef>
            </a:pPr>
            <a:r>
              <a:rPr lang="en-US" sz="3500" b="1" dirty="0" smtClean="0"/>
              <a:t>Psychiatric Disorders</a:t>
            </a:r>
          </a:p>
          <a:p>
            <a:pPr marL="457200" indent="-457200">
              <a:spcBef>
                <a:spcPts val="600"/>
              </a:spcBef>
              <a:buNone/>
            </a:pPr>
            <a:r>
              <a:rPr lang="en-US" sz="3500" dirty="0" smtClean="0"/>
              <a:t>   		Schizophrenia, Mania, Personality 	Disorder,  Substance Abuse</a:t>
            </a:r>
            <a:r>
              <a:rPr lang="en-US" sz="3500" b="1" dirty="0" smtClean="0"/>
              <a:t>   </a:t>
            </a:r>
          </a:p>
          <a:p>
            <a:pPr marL="457200" indent="-457200">
              <a:spcBef>
                <a:spcPts val="1200"/>
              </a:spcBef>
            </a:pPr>
            <a:r>
              <a:rPr lang="en-US" sz="3500" b="1" dirty="0" smtClean="0"/>
              <a:t>Organic Disorders</a:t>
            </a:r>
          </a:p>
          <a:p>
            <a:pPr marL="457200" indent="-457200">
              <a:spcBef>
                <a:spcPts val="600"/>
              </a:spcBef>
              <a:buNone/>
            </a:pPr>
            <a:r>
              <a:rPr lang="en-US" sz="3500" dirty="0" smtClean="0"/>
              <a:t>   		Head trauma,  Alzheimer’s Disease</a:t>
            </a:r>
          </a:p>
          <a:p>
            <a:pPr marL="457200" indent="-457200">
              <a:spcBef>
                <a:spcPts val="1200"/>
              </a:spcBef>
            </a:pPr>
            <a:endParaRPr lang="en-US" sz="3500" dirty="0" smtClean="0"/>
          </a:p>
          <a:p>
            <a:pPr marL="457200" indent="-457200">
              <a:spcBef>
                <a:spcPts val="1200"/>
              </a:spcBef>
            </a:pPr>
            <a:endParaRPr lang="en-US" sz="3500" dirty="0" smtClean="0"/>
          </a:p>
          <a:p>
            <a:pPr marL="457200" indent="-457200">
              <a:spcBef>
                <a:spcPts val="1200"/>
              </a:spcBef>
            </a:pPr>
            <a:endParaRPr lang="en-US" sz="35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500" b="1" dirty="0" smtClean="0">
                <a:latin typeface="Book Antiqua" pitchFamily="18" charset="0"/>
              </a:rPr>
              <a:t>Why miss the diagnosis?</a:t>
            </a:r>
            <a:br>
              <a:rPr lang="en-US" sz="4500" b="1" dirty="0" smtClean="0">
                <a:latin typeface="Book Antiqua" pitchFamily="18" charset="0"/>
              </a:rPr>
            </a:br>
            <a:r>
              <a:rPr lang="en-US" sz="4500" b="1" dirty="0" smtClean="0">
                <a:latin typeface="Book Antiqua" pitchFamily="18" charset="0"/>
              </a:rPr>
              <a:t>Atypical or Rare presentations</a:t>
            </a:r>
            <a:endParaRPr lang="en-US" sz="4500" b="1" dirty="0">
              <a:latin typeface="Book Antiqua" pitchFamily="18" charset="0"/>
            </a:endParaRPr>
          </a:p>
        </p:txBody>
      </p:sp>
      <p:sp>
        <p:nvSpPr>
          <p:cNvPr id="3" name="Content Placeholder 2"/>
          <p:cNvSpPr>
            <a:spLocks noGrp="1"/>
          </p:cNvSpPr>
          <p:nvPr>
            <p:ph idx="1"/>
          </p:nvPr>
        </p:nvSpPr>
        <p:spPr/>
        <p:txBody>
          <a:bodyPr>
            <a:normAutofit fontScale="92500" lnSpcReduction="10000"/>
          </a:bodyPr>
          <a:lstStyle/>
          <a:p>
            <a:pPr marL="457200" indent="-457200">
              <a:spcBef>
                <a:spcPts val="1800"/>
              </a:spcBef>
              <a:buNone/>
            </a:pPr>
            <a:r>
              <a:rPr lang="en-US" sz="3500" b="1" dirty="0" smtClean="0"/>
              <a:t>                           Violent Behavior</a:t>
            </a:r>
          </a:p>
          <a:p>
            <a:pPr marL="457200" indent="-457200">
              <a:spcBef>
                <a:spcPts val="1800"/>
              </a:spcBef>
            </a:pPr>
            <a:r>
              <a:rPr lang="en-US" sz="3500" b="1" dirty="0" smtClean="0"/>
              <a:t>Brain tumors </a:t>
            </a:r>
            <a:r>
              <a:rPr lang="en-US" sz="3500" dirty="0" smtClean="0"/>
              <a:t>are a rare cause  </a:t>
            </a:r>
          </a:p>
          <a:p>
            <a:pPr marL="457200" indent="-457200">
              <a:spcBef>
                <a:spcPts val="1800"/>
              </a:spcBef>
              <a:buNone/>
            </a:pPr>
            <a:r>
              <a:rPr lang="en-US" sz="3500" dirty="0" smtClean="0"/>
              <a:t>                   Limbic system</a:t>
            </a:r>
          </a:p>
          <a:p>
            <a:pPr marL="457200" indent="-457200">
              <a:spcBef>
                <a:spcPts val="1800"/>
              </a:spcBef>
              <a:buNone/>
            </a:pPr>
            <a:r>
              <a:rPr lang="en-US" sz="3500" dirty="0" smtClean="0"/>
              <a:t>                   Hypothalamic areas of the brain</a:t>
            </a:r>
          </a:p>
          <a:p>
            <a:pPr marL="457200" indent="-457200">
              <a:spcBef>
                <a:spcPts val="1800"/>
              </a:spcBef>
              <a:buNone/>
            </a:pPr>
            <a:r>
              <a:rPr lang="en-US" sz="3500" dirty="0" smtClean="0"/>
              <a:t>Associated symptoms: </a:t>
            </a:r>
          </a:p>
          <a:p>
            <a:pPr marL="457200" indent="-457200">
              <a:spcBef>
                <a:spcPts val="1800"/>
              </a:spcBef>
              <a:buNone/>
            </a:pPr>
            <a:r>
              <a:rPr lang="en-US" sz="3500" dirty="0" smtClean="0"/>
              <a:t>	Raised ICT, seizures, visual loss, psychosis, </a:t>
            </a:r>
          </a:p>
          <a:p>
            <a:pPr marL="457200" indent="-457200">
              <a:spcBef>
                <a:spcPts val="1200"/>
              </a:spcBef>
              <a:buNone/>
            </a:pPr>
            <a:r>
              <a:rPr lang="en-US" sz="3500" dirty="0" smtClean="0"/>
              <a:t>	personality change</a:t>
            </a:r>
            <a:endParaRPr lang="en-US" sz="35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3756</TotalTime>
  <Words>2253</Words>
  <Application>Microsoft Office PowerPoint</Application>
  <PresentationFormat>On-screen Show (4:3)</PresentationFormat>
  <Paragraphs>375</Paragraphs>
  <Slides>43</Slides>
  <Notes>23</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Commonly Missed Diagnosis in Psychiatry</vt:lpstr>
      <vt:lpstr>Slide 2</vt:lpstr>
      <vt:lpstr>Define- Missed Diagnosis </vt:lpstr>
      <vt:lpstr>How common</vt:lpstr>
      <vt:lpstr>How common? in Liaison Psychiatry</vt:lpstr>
      <vt:lpstr>Missing Delirium -? When</vt:lpstr>
      <vt:lpstr>How common </vt:lpstr>
      <vt:lpstr>Why miss the diagnosis ?   Violent Behavior</vt:lpstr>
      <vt:lpstr>Why miss the diagnosis? Atypical or Rare presentations</vt:lpstr>
      <vt:lpstr>Why miss the diagnosis?  Rare causes</vt:lpstr>
      <vt:lpstr>Why miss the diagnosis? Rare Causes </vt:lpstr>
      <vt:lpstr>Case scenario</vt:lpstr>
      <vt:lpstr>Slide 13</vt:lpstr>
      <vt:lpstr>Diagnosis? </vt:lpstr>
      <vt:lpstr>Why miss the diagnosis?</vt:lpstr>
      <vt:lpstr>Formulation</vt:lpstr>
      <vt:lpstr>Why miss the diagnosis?  Inadequate details</vt:lpstr>
      <vt:lpstr>Why miss? –inadequate details</vt:lpstr>
      <vt:lpstr>Why Miss the diagnosis?  Type of Interview</vt:lpstr>
      <vt:lpstr>Missing Comorbidity Type of Interview </vt:lpstr>
      <vt:lpstr>Why miss the Diagnosis?   Incomplete history</vt:lpstr>
      <vt:lpstr>Why miss the Diagnosis?  Incomplete history </vt:lpstr>
      <vt:lpstr>Where do we miss the diagnosis?  Special population</vt:lpstr>
      <vt:lpstr>Where  do we miss the diagnosis?  Special Population</vt:lpstr>
      <vt:lpstr>Where do we miss the diagnosis? Special population</vt:lpstr>
      <vt:lpstr>Where do we miss the diagnosis?</vt:lpstr>
      <vt:lpstr>Case scenario</vt:lpstr>
      <vt:lpstr>Mental state examination</vt:lpstr>
      <vt:lpstr>Slide 29</vt:lpstr>
      <vt:lpstr>Formulation</vt:lpstr>
      <vt:lpstr>Slide 31</vt:lpstr>
      <vt:lpstr>What is missed?  Paediatric age group</vt:lpstr>
      <vt:lpstr>What is missed? 18-65 yrs </vt:lpstr>
      <vt:lpstr> What is missed? 18-65 yrs</vt:lpstr>
      <vt:lpstr>What is missed</vt:lpstr>
      <vt:lpstr>Limbic Encephalitis</vt:lpstr>
      <vt:lpstr>What is missed</vt:lpstr>
      <vt:lpstr>Non Epileptic Seizures</vt:lpstr>
      <vt:lpstr>Non Epileptic Seizures</vt:lpstr>
      <vt:lpstr>What is missed?</vt:lpstr>
      <vt:lpstr>What is missed?  Geriatric age group</vt:lpstr>
      <vt:lpstr>Conclusion</vt:lpstr>
      <vt:lpstr>Slide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Missed Diagnosis in Psychiatry</dc:title>
  <dc:creator>vinoo</dc:creator>
  <cp:lastModifiedBy>vinoo</cp:lastModifiedBy>
  <cp:revision>157</cp:revision>
  <dcterms:created xsi:type="dcterms:W3CDTF">2015-07-12T14:30:48Z</dcterms:created>
  <dcterms:modified xsi:type="dcterms:W3CDTF">2015-08-07T02:11:44Z</dcterms:modified>
</cp:coreProperties>
</file>