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8F650-DE80-4432-B1B0-EB74CEA66A6F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84FEC-25C2-423E-B792-3B0BFC45D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8F650-DE80-4432-B1B0-EB74CEA66A6F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84FEC-25C2-423E-B792-3B0BFC45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8F650-DE80-4432-B1B0-EB74CEA66A6F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84FEC-25C2-423E-B792-3B0BFC45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8F650-DE80-4432-B1B0-EB74CEA66A6F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84FEC-25C2-423E-B792-3B0BFC45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8F650-DE80-4432-B1B0-EB74CEA66A6F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84FEC-25C2-423E-B792-3B0BFC45D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8F650-DE80-4432-B1B0-EB74CEA66A6F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84FEC-25C2-423E-B792-3B0BFC45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8F650-DE80-4432-B1B0-EB74CEA66A6F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84FEC-25C2-423E-B792-3B0BFC45D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8F650-DE80-4432-B1B0-EB74CEA66A6F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84FEC-25C2-423E-B792-3B0BFC45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8F650-DE80-4432-B1B0-EB74CEA66A6F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84FEC-25C2-423E-B792-3B0BFC45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8F650-DE80-4432-B1B0-EB74CEA66A6F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84FEC-25C2-423E-B792-3B0BFC45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778F650-DE80-4432-B1B0-EB74CEA66A6F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C884FEC-25C2-423E-B792-3B0BFC45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778F650-DE80-4432-B1B0-EB74CEA66A6F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C884FEC-25C2-423E-B792-3B0BFC45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AUTHOR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535936"/>
          </a:xfrm>
        </p:spPr>
        <p:txBody>
          <a:bodyPr/>
          <a:lstStyle/>
          <a:p>
            <a:r>
              <a:rPr lang="en-US" dirty="0" smtClean="0"/>
              <a:t>                            </a:t>
            </a:r>
            <a:r>
              <a:rPr lang="en-US" dirty="0" err="1" smtClean="0"/>
              <a:t>tDCS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by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sz="3200" dirty="0" smtClean="0"/>
              <a:t>Dr. </a:t>
            </a:r>
            <a:r>
              <a:rPr lang="en-US" sz="3200" dirty="0" err="1" smtClean="0"/>
              <a:t>Janardhanan</a:t>
            </a:r>
            <a:r>
              <a:rPr lang="en-US" sz="3200" dirty="0" smtClean="0"/>
              <a:t> C. </a:t>
            </a:r>
            <a:r>
              <a:rPr lang="en-US" sz="3200" dirty="0" err="1" smtClean="0"/>
              <a:t>Narayanaswamy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Assistant Professor, Department of Psychiatry, NIMHANS Bangalore</a:t>
            </a: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276600"/>
            <a:ext cx="7772400" cy="307896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Young Psychiatrist Award at the Annual National Conference of the Indian Psychiatric Society (ANCIPS) – January 2014</a:t>
            </a:r>
          </a:p>
          <a:p>
            <a:pPr lvl="0"/>
            <a:r>
              <a:rPr lang="en-US" dirty="0" smtClean="0"/>
              <a:t>ASHA award for the best original research done in India in Biological Psychiatry </a:t>
            </a:r>
          </a:p>
          <a:p>
            <a:pPr lvl="0"/>
            <a:r>
              <a:rPr lang="en-US" dirty="0" err="1" smtClean="0"/>
              <a:t>tDCS</a:t>
            </a:r>
            <a:r>
              <a:rPr lang="en-US" dirty="0" smtClean="0"/>
              <a:t> being one of his areas of interest along with </a:t>
            </a:r>
            <a:r>
              <a:rPr lang="en-US" dirty="0" err="1" smtClean="0"/>
              <a:t>neuro</a:t>
            </a:r>
            <a:r>
              <a:rPr lang="en-US" dirty="0" smtClean="0"/>
              <a:t> imaging , biomarkers of OCD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   PG QUIZ </a:t>
            </a:r>
            <a:b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           </a:t>
            </a:r>
            <a:r>
              <a:rPr lang="en-US" dirty="0" smtClean="0"/>
              <a:t>by</a:t>
            </a:r>
            <a:br>
              <a:rPr lang="en-US" dirty="0" smtClean="0"/>
            </a:br>
            <a:r>
              <a:rPr lang="en-US" dirty="0" smtClean="0"/>
              <a:t>                   Dr. </a:t>
            </a:r>
            <a:r>
              <a:rPr lang="en-US" dirty="0" err="1" smtClean="0"/>
              <a:t>Ajit</a:t>
            </a:r>
            <a:r>
              <a:rPr lang="en-US" dirty="0" smtClean="0"/>
              <a:t> </a:t>
            </a:r>
            <a:r>
              <a:rPr lang="en-US" dirty="0" err="1" smtClean="0"/>
              <a:t>Bhide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0" y="2438400"/>
            <a:ext cx="7772400" cy="3917160"/>
          </a:xfrm>
        </p:spPr>
        <p:txBody>
          <a:bodyPr/>
          <a:lstStyle/>
          <a:p>
            <a:pPr fontAlgn="base"/>
            <a:r>
              <a:rPr lang="fr-FR" dirty="0" smtClean="0"/>
              <a:t>M.D. NIMHANS (1979</a:t>
            </a:r>
            <a:r>
              <a:rPr lang="fr-FR" dirty="0" smtClean="0"/>
              <a:t> – </a:t>
            </a:r>
            <a:r>
              <a:rPr lang="fr-FR" dirty="0" smtClean="0"/>
              <a:t>1982)</a:t>
            </a:r>
          </a:p>
          <a:p>
            <a:pPr fontAlgn="base"/>
            <a:r>
              <a:rPr lang="en-US" dirty="0" smtClean="0"/>
              <a:t>Formerly Vice President, and currently member at Medico Pastoral </a:t>
            </a:r>
            <a:r>
              <a:rPr lang="en-US" dirty="0" smtClean="0"/>
              <a:t>Association</a:t>
            </a:r>
            <a:r>
              <a:rPr lang="en-US" dirty="0" smtClean="0"/>
              <a:t> </a:t>
            </a:r>
          </a:p>
          <a:p>
            <a:pPr fontAlgn="base">
              <a:buNone/>
            </a:pPr>
            <a:r>
              <a:rPr lang="en-US" dirty="0" smtClean="0"/>
              <a:t>    St </a:t>
            </a:r>
            <a:r>
              <a:rPr lang="en-US" dirty="0" smtClean="0"/>
              <a:t>Martha's Hospital</a:t>
            </a:r>
          </a:p>
          <a:p>
            <a:pPr fontAlgn="base"/>
            <a:r>
              <a:rPr lang="en-US" dirty="0" smtClean="0"/>
              <a:t> interest in psychotherapy, adolescent </a:t>
            </a:r>
            <a:r>
              <a:rPr lang="en-US" dirty="0" smtClean="0"/>
              <a:t>psychological </a:t>
            </a:r>
            <a:r>
              <a:rPr lang="en-US" dirty="0" smtClean="0"/>
              <a:t>problems, research and teaching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916936"/>
          </a:xfrm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How to select an antipsychotic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by </a:t>
            </a:r>
            <a:br>
              <a:rPr lang="en-US" dirty="0" smtClean="0"/>
            </a:br>
            <a:r>
              <a:rPr lang="en-US" dirty="0" smtClean="0"/>
              <a:t>           Dr. E. Mohan Das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0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Chief Consultant in Psychiatry, Sun Medical and Research  Centre, </a:t>
            </a:r>
            <a:r>
              <a:rPr lang="en-US" sz="2000" i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Trichur,Kerala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3962400"/>
            <a:ext cx="7772400" cy="2393160"/>
          </a:xfrm>
        </p:spPr>
        <p:txBody>
          <a:bodyPr>
            <a:normAutofit fontScale="775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200" b="1" i="1" dirty="0" err="1" smtClean="0">
                <a:ea typeface="Calibri" pitchFamily="34" charset="0"/>
                <a:cs typeface="Times New Roman" pitchFamily="18" charset="0"/>
              </a:rPr>
              <a:t>Chair,WPA</a:t>
            </a:r>
            <a:r>
              <a:rPr lang="en-US" sz="3200" b="1" i="1" dirty="0" smtClean="0">
                <a:ea typeface="Calibri" pitchFamily="34" charset="0"/>
                <a:cs typeface="Times New Roman" pitchFamily="18" charset="0"/>
              </a:rPr>
              <a:t> Section on Developing Countries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200" b="1" i="1" dirty="0" smtClean="0">
                <a:ea typeface="Calibri" pitchFamily="34" charset="0"/>
                <a:cs typeface="Times New Roman" pitchFamily="18" charset="0"/>
              </a:rPr>
              <a:t>President, Society for Bipolar Disorders, India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200" b="1" i="1" dirty="0" smtClean="0">
                <a:ea typeface="Calibri" pitchFamily="34" charset="0"/>
                <a:cs typeface="Times New Roman" pitchFamily="18" charset="0"/>
              </a:rPr>
              <a:t>Past </a:t>
            </a:r>
            <a:r>
              <a:rPr lang="en-US" sz="3200" b="1" i="1" dirty="0" err="1" smtClean="0">
                <a:ea typeface="Calibri" pitchFamily="34" charset="0"/>
                <a:cs typeface="Times New Roman" pitchFamily="18" charset="0"/>
              </a:rPr>
              <a:t>President.Indian</a:t>
            </a:r>
            <a:r>
              <a:rPr lang="en-US" sz="3200" b="1" i="1" dirty="0" smtClean="0">
                <a:ea typeface="Calibri" pitchFamily="34" charset="0"/>
                <a:cs typeface="Times New Roman" pitchFamily="18" charset="0"/>
              </a:rPr>
              <a:t> Psychiatric Society</a:t>
            </a:r>
            <a:endParaRPr lang="en-US" sz="3200" i="1" dirty="0" smtClean="0"/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200" b="1" i="1" dirty="0" smtClean="0">
                <a:ea typeface="Calibri" pitchFamily="34" charset="0"/>
                <a:cs typeface="Times New Roman" pitchFamily="18" charset="0"/>
              </a:rPr>
              <a:t>Past </a:t>
            </a:r>
            <a:r>
              <a:rPr lang="en-US" sz="3200" b="1" i="1" dirty="0" err="1" smtClean="0">
                <a:ea typeface="Calibri" pitchFamily="34" charset="0"/>
                <a:cs typeface="Times New Roman" pitchFamily="18" charset="0"/>
              </a:rPr>
              <a:t>Chair,Indian</a:t>
            </a:r>
            <a:r>
              <a:rPr lang="en-US" sz="3200" b="1" i="1" dirty="0" smtClean="0">
                <a:ea typeface="Calibri" pitchFamily="34" charset="0"/>
                <a:cs typeface="Times New Roman" pitchFamily="18" charset="0"/>
              </a:rPr>
              <a:t> Association of Biological Psychiatry</a:t>
            </a:r>
            <a:endParaRPr lang="en-US" sz="4800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612136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New developments in psychiatric classification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                                               by</a:t>
            </a:r>
            <a:br>
              <a:rPr lang="en-US" sz="2800" dirty="0" smtClean="0"/>
            </a:br>
            <a:r>
              <a:rPr lang="en-US" dirty="0" smtClean="0"/>
              <a:t>               Dr. Anil </a:t>
            </a:r>
            <a:r>
              <a:rPr lang="en-US" dirty="0" err="1" smtClean="0"/>
              <a:t>Prabhakaran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Professor and Head, Department of Psychiatry , GMC Trivandrum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276600"/>
            <a:ext cx="7772400" cy="3078960"/>
          </a:xfrm>
        </p:spPr>
        <p:txBody>
          <a:bodyPr/>
          <a:lstStyle/>
          <a:p>
            <a:r>
              <a:rPr lang="en-US" dirty="0" smtClean="0"/>
              <a:t>MBBS ,DPM – GMC </a:t>
            </a:r>
            <a:r>
              <a:rPr lang="en-US" dirty="0" err="1" smtClean="0"/>
              <a:t>trivandrum</a:t>
            </a:r>
            <a:endParaRPr lang="en-US" dirty="0" smtClean="0"/>
          </a:p>
          <a:p>
            <a:r>
              <a:rPr lang="en-US" dirty="0" smtClean="0"/>
              <a:t>MD – GMC </a:t>
            </a:r>
            <a:r>
              <a:rPr lang="en-US" dirty="0" err="1" smtClean="0"/>
              <a:t>calicut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Interests in teaching </a:t>
            </a:r>
            <a:r>
              <a:rPr lang="en-US" smtClean="0"/>
              <a:t>, research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2764536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Commonly missed psychiatric diagnosis</a:t>
            </a:r>
            <a:r>
              <a:rPr lang="en-US" sz="3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en-US" sz="3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                         by</a:t>
            </a:r>
            <a:br>
              <a:rPr lang="en-US" sz="3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en-US" sz="3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              Dr. </a:t>
            </a:r>
            <a:r>
              <a:rPr lang="en-US" sz="36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Suja</a:t>
            </a:r>
            <a:r>
              <a:rPr lang="en-US" sz="3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Kurian</a:t>
            </a:r>
            <a:r>
              <a:rPr lang="en-US" sz="3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en-US" sz="2800" i="1" dirty="0" smtClean="0">
                <a:solidFill>
                  <a:schemeClr val="accent3">
                    <a:lumMod val="75000"/>
                  </a:schemeClr>
                </a:solidFill>
              </a:rPr>
              <a:t>Professor , Department of Psychiatry, CMC Vellore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      </a:t>
            </a:r>
            <a:endParaRPr 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352800"/>
            <a:ext cx="7772400" cy="30027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M.B.B.S. – GMC, </a:t>
            </a:r>
            <a:r>
              <a:rPr lang="en-US" dirty="0" err="1" smtClean="0"/>
              <a:t>Kottayam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DPM and M.D. Psychiatry from CMC Vellore</a:t>
            </a:r>
          </a:p>
          <a:p>
            <a:pPr>
              <a:buNone/>
            </a:pPr>
            <a:r>
              <a:rPr lang="en-US" dirty="0" smtClean="0"/>
              <a:t>Fellowship in </a:t>
            </a:r>
            <a:r>
              <a:rPr lang="en-US" dirty="0" err="1" smtClean="0"/>
              <a:t>perinatal</a:t>
            </a:r>
            <a:r>
              <a:rPr lang="en-US" dirty="0" smtClean="0"/>
              <a:t> psychiatry in the Mount, Yorkshire and Humber Mother and Baby Unit in Leeds, UK in 2014.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535936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Some potentially fatal conditions in psychiatry</a:t>
            </a:r>
            <a:br>
              <a:rPr lang="en-US" sz="3600" dirty="0" smtClean="0">
                <a:solidFill>
                  <a:srgbClr val="FFFF00"/>
                </a:solidFill>
              </a:rPr>
            </a:br>
            <a:r>
              <a:rPr lang="en-US" sz="3600" dirty="0" smtClean="0">
                <a:solidFill>
                  <a:srgbClr val="FFFF00"/>
                </a:solidFill>
              </a:rPr>
              <a:t>                               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  <a:t>by</a:t>
            </a:r>
            <a:b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  <a:t>                     Dr. </a:t>
            </a:r>
            <a:r>
              <a:rPr lang="en-US" sz="3600" dirty="0" err="1" smtClean="0">
                <a:solidFill>
                  <a:schemeClr val="tx2">
                    <a:lumMod val="90000"/>
                  </a:schemeClr>
                </a:solidFill>
              </a:rPr>
              <a:t>Vishal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90000"/>
                  </a:schemeClr>
                </a:solidFill>
              </a:rPr>
              <a:t>Indla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en-US" sz="2800" i="1" dirty="0" smtClean="0">
                <a:solidFill>
                  <a:schemeClr val="accent3">
                    <a:lumMod val="75000"/>
                  </a:schemeClr>
                </a:solidFill>
              </a:rPr>
              <a:t>Consultant psychiatrist, VIMHANS, Vijayawada</a:t>
            </a:r>
            <a:endParaRPr lang="en-US" sz="28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505200"/>
            <a:ext cx="7772400" cy="285036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MD and DNB in psychiatry –NIMHANS</a:t>
            </a:r>
          </a:p>
          <a:p>
            <a:r>
              <a:rPr lang="en-IN" dirty="0" smtClean="0"/>
              <a:t>World Psychiatric Association Fellowship Award for the year 2007 at Melbourne, Australia</a:t>
            </a:r>
          </a:p>
          <a:p>
            <a:r>
              <a:rPr lang="en-IN" dirty="0" smtClean="0"/>
              <a:t> 12th Teacher’s Young Achievers Club recognition award in the year 2013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3907536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                          WORKSHOP</a:t>
            </a:r>
            <a:br>
              <a:rPr lang="en-US" dirty="0" smtClean="0">
                <a:solidFill>
                  <a:schemeClr val="accent3"/>
                </a:solidFill>
              </a:rPr>
            </a:br>
            <a:r>
              <a:rPr lang="en-US" dirty="0" smtClean="0">
                <a:solidFill>
                  <a:schemeClr val="accent3"/>
                </a:solidFill>
              </a:rPr>
              <a:t/>
            </a:r>
            <a:br>
              <a:rPr lang="en-US" dirty="0" smtClean="0">
                <a:solidFill>
                  <a:schemeClr val="accent3"/>
                </a:solidFill>
              </a:rPr>
            </a:br>
            <a:r>
              <a:rPr lang="en-US" dirty="0" smtClean="0">
                <a:solidFill>
                  <a:schemeClr val="accent3"/>
                </a:solidFill>
              </a:rPr>
              <a:t/>
            </a:r>
            <a:br>
              <a:rPr lang="en-US" dirty="0" smtClean="0">
                <a:solidFill>
                  <a:schemeClr val="accent3"/>
                </a:solidFill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BRAIN STIMULATION TECHNIQUES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383536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90000"/>
                  </a:schemeClr>
                </a:solidFill>
              </a:rPr>
              <a:t>                           </a:t>
            </a:r>
            <a:r>
              <a:rPr lang="en-US" dirty="0" err="1" smtClean="0">
                <a:solidFill>
                  <a:schemeClr val="tx2">
                    <a:lumMod val="90000"/>
                  </a:schemeClr>
                </a:solidFill>
              </a:rPr>
              <a:t>rTMS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by</a:t>
            </a:r>
            <a:br>
              <a:rPr lang="en-US" dirty="0" smtClean="0"/>
            </a:br>
            <a:r>
              <a:rPr lang="en-US" dirty="0" smtClean="0"/>
              <a:t>                Dr. </a:t>
            </a:r>
            <a:r>
              <a:rPr lang="en-US" dirty="0" err="1" smtClean="0"/>
              <a:t>Shyam</a:t>
            </a:r>
            <a:r>
              <a:rPr lang="en-US" dirty="0" smtClean="0"/>
              <a:t> Sunder</a:t>
            </a:r>
            <a:br>
              <a:rPr lang="en-US" dirty="0" smtClean="0"/>
            </a:br>
            <a:r>
              <a:rPr lang="en-US" sz="24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Associate professor of psychiatry and  Consultant OCD clinic, NIMHANS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3352800"/>
            <a:ext cx="7772400" cy="3002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Completed his </a:t>
            </a:r>
            <a:r>
              <a:rPr lang="en-US" dirty="0" err="1" smtClean="0"/>
              <a:t>postgraduation</a:t>
            </a:r>
            <a:r>
              <a:rPr lang="en-US" dirty="0" smtClean="0"/>
              <a:t> and senior residency in Psychiatry from AIIMS, New Delhi</a:t>
            </a:r>
          </a:p>
          <a:p>
            <a:r>
              <a:rPr lang="en-US" dirty="0" smtClean="0"/>
              <a:t>Working as faculty in NIMHANS since 2011</a:t>
            </a:r>
          </a:p>
          <a:p>
            <a:r>
              <a:rPr lang="en-US" dirty="0" smtClean="0"/>
              <a:t>His primary areas of research interest are OCD and brain stimulation techniques including TMS and ECT.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688336"/>
          </a:xfrm>
        </p:spPr>
        <p:txBody>
          <a:bodyPr/>
          <a:lstStyle/>
          <a:p>
            <a:r>
              <a:rPr lang="en-US" dirty="0" smtClean="0"/>
              <a:t>                             ECT</a:t>
            </a:r>
            <a:br>
              <a:rPr lang="en-US" dirty="0" smtClean="0"/>
            </a:br>
            <a:r>
              <a:rPr lang="en-US" dirty="0" smtClean="0"/>
              <a:t>                              by</a:t>
            </a:r>
            <a:br>
              <a:rPr lang="en-US" dirty="0" smtClean="0"/>
            </a:br>
            <a:r>
              <a:rPr lang="en-US" dirty="0" smtClean="0"/>
              <a:t>                     Dr. </a:t>
            </a:r>
            <a:r>
              <a:rPr lang="en-US" dirty="0" err="1" smtClean="0"/>
              <a:t>Naveen</a:t>
            </a:r>
            <a:r>
              <a:rPr lang="en-US" dirty="0" smtClean="0"/>
              <a:t> Kumar</a:t>
            </a:r>
            <a:br>
              <a:rPr lang="en-US" dirty="0" smtClean="0"/>
            </a:br>
            <a:r>
              <a:rPr lang="en-US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Associate Professor, Dept. of Psychiatry, NIMHANS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n-US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276600"/>
            <a:ext cx="7772400" cy="307896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completed his DPM and MD from NIMHANS</a:t>
            </a:r>
          </a:p>
          <a:p>
            <a:r>
              <a:rPr lang="en-US" dirty="0" smtClean="0"/>
              <a:t> He has over 9 years of Postgraduate teaching experience</a:t>
            </a:r>
          </a:p>
          <a:p>
            <a:r>
              <a:rPr lang="en-US" dirty="0" smtClean="0"/>
              <a:t>more than 70 publications in the area of ‘Community Psychiatry, Forensic Psychiatry and Electroconvulsive therapy</a:t>
            </a:r>
          </a:p>
          <a:p>
            <a:r>
              <a:rPr lang="en-US" dirty="0" smtClean="0"/>
              <a:t>recipient of 15 awards, including the ‘Young Minds in Psychiatry’ award from the American Psychiatric Association, for the year 2009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129</TotalTime>
  <Words>251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</vt:lpstr>
      <vt:lpstr>AUTHOR INTRODUCTION</vt:lpstr>
      <vt:lpstr>                        PG QUIZ                                  by                    Dr. Ajit Bhide</vt:lpstr>
      <vt:lpstr>    How to select an antipsychotic                        by             Dr. E. Mohan Das  Chief Consultant in Psychiatry, Sun Medical and Research  Centre, Trichur,Kerala              </vt:lpstr>
      <vt:lpstr>New developments in psychiatric classification                                                  by                Dr. Anil Prabhakaran Professor and Head, Department of Psychiatry , GMC Trivandrum   </vt:lpstr>
      <vt:lpstr>Commonly missed psychiatric diagnosis                               by                    Dr. Suja Kurian Professor , Department of Psychiatry, CMC Vellore                              </vt:lpstr>
      <vt:lpstr>Some potentially fatal conditions in psychiatry                                by                      Dr. Vishal Indla Consultant psychiatrist, VIMHANS, Vijayawada</vt:lpstr>
      <vt:lpstr>                          WORKSHOP   BRAIN STIMULATION TECHNIQUES</vt:lpstr>
      <vt:lpstr>                           rTMS                                 by                 Dr. Shyam Sunder Associate professor of psychiatry and  Consultant OCD clinic, NIMHANS    </vt:lpstr>
      <vt:lpstr>                             ECT                               by                      Dr. Naveen Kumar Associate Professor, Dept. of Psychiatry, NIMHANS </vt:lpstr>
      <vt:lpstr>                            tDCS                                 by       Dr. Janardhanan C. Narayanaswamy Assistant Professor, Department of Psychiatry, NIMHANS Bangalore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 INTRODUCTION</dc:title>
  <dc:creator>Geo1</dc:creator>
  <cp:lastModifiedBy>Geo1</cp:lastModifiedBy>
  <cp:revision>15</cp:revision>
  <dcterms:created xsi:type="dcterms:W3CDTF">2015-08-07T16:41:28Z</dcterms:created>
  <dcterms:modified xsi:type="dcterms:W3CDTF">2015-08-07T18:51:55Z</dcterms:modified>
</cp:coreProperties>
</file>