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sldIdLst>
    <p:sldId id="256" r:id="rId2"/>
    <p:sldId id="430" r:id="rId3"/>
    <p:sldId id="328" r:id="rId4"/>
    <p:sldId id="342" r:id="rId5"/>
    <p:sldId id="400" r:id="rId6"/>
    <p:sldId id="343" r:id="rId7"/>
    <p:sldId id="346" r:id="rId8"/>
    <p:sldId id="331" r:id="rId9"/>
    <p:sldId id="340" r:id="rId10"/>
    <p:sldId id="348" r:id="rId11"/>
    <p:sldId id="351" r:id="rId12"/>
    <p:sldId id="389" r:id="rId13"/>
    <p:sldId id="353" r:id="rId14"/>
    <p:sldId id="354" r:id="rId15"/>
    <p:sldId id="355" r:id="rId16"/>
    <p:sldId id="390" r:id="rId17"/>
    <p:sldId id="384" r:id="rId18"/>
    <p:sldId id="357" r:id="rId19"/>
    <p:sldId id="358" r:id="rId20"/>
    <p:sldId id="385" r:id="rId21"/>
    <p:sldId id="386" r:id="rId22"/>
    <p:sldId id="387" r:id="rId23"/>
    <p:sldId id="388" r:id="rId24"/>
    <p:sldId id="391" r:id="rId25"/>
    <p:sldId id="360" r:id="rId26"/>
    <p:sldId id="394" r:id="rId27"/>
    <p:sldId id="361" r:id="rId28"/>
    <p:sldId id="395" r:id="rId29"/>
    <p:sldId id="362" r:id="rId30"/>
    <p:sldId id="397" r:id="rId31"/>
    <p:sldId id="423" r:id="rId32"/>
    <p:sldId id="396" r:id="rId33"/>
    <p:sldId id="424" r:id="rId34"/>
    <p:sldId id="392" r:id="rId35"/>
    <p:sldId id="364" r:id="rId36"/>
    <p:sldId id="365" r:id="rId37"/>
    <p:sldId id="393" r:id="rId38"/>
    <p:sldId id="368" r:id="rId39"/>
    <p:sldId id="371" r:id="rId40"/>
    <p:sldId id="372" r:id="rId41"/>
    <p:sldId id="398" r:id="rId42"/>
    <p:sldId id="401" r:id="rId43"/>
    <p:sldId id="429" r:id="rId44"/>
    <p:sldId id="403" r:id="rId45"/>
    <p:sldId id="402" r:id="rId46"/>
    <p:sldId id="378" r:id="rId47"/>
    <p:sldId id="425" r:id="rId48"/>
    <p:sldId id="426" r:id="rId49"/>
    <p:sldId id="427" r:id="rId50"/>
    <p:sldId id="383" r:id="rId51"/>
    <p:sldId id="379" r:id="rId52"/>
    <p:sldId id="404" r:id="rId53"/>
    <p:sldId id="409" r:id="rId54"/>
    <p:sldId id="428" r:id="rId55"/>
    <p:sldId id="412" r:id="rId56"/>
    <p:sldId id="415" r:id="rId57"/>
    <p:sldId id="416" r:id="rId58"/>
    <p:sldId id="417" r:id="rId59"/>
    <p:sldId id="418" r:id="rId60"/>
    <p:sldId id="419" r:id="rId61"/>
    <p:sldId id="420" r:id="rId62"/>
    <p:sldId id="421" r:id="rId63"/>
    <p:sldId id="414" r:id="rId64"/>
    <p:sldId id="422" r:id="rId6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562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FB2756-928C-46D5-AF9D-8415E985E258}" type="datetimeFigureOut">
              <a:rPr lang="en-US" smtClean="0"/>
              <a:pPr/>
              <a:t>5/21/2016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7E05CE-AA07-4520-903A-8CCC56B1B5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Schematic for the progression of alcohol dependence over time, illustrating the shift in</a:t>
            </a:r>
          </a:p>
          <a:p>
            <a:r>
              <a:rPr lang="en-US" dirty="0"/>
              <a:t>underlying motivational mechanisms. From initial, positively reinforcing, pleasurable drug</a:t>
            </a:r>
          </a:p>
          <a:p>
            <a:r>
              <a:rPr lang="en-US" dirty="0"/>
              <a:t>effects, the addictive process progresses over time to being maintained by negatively</a:t>
            </a:r>
          </a:p>
          <a:p>
            <a:r>
              <a:rPr lang="en-US" dirty="0"/>
              <a:t>reinforcing relief from a negative emotional state.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7BF79-53A1-4C32-9536-E8D49C7F4B8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631266-BDA3-45E5-BECC-D90E22E6EE4A}" type="slidenum">
              <a:rPr lang="en-US" smtClean="0"/>
              <a:pPr/>
              <a:t>64</a:t>
            </a:fld>
            <a:endParaRPr lang="th-TH">
              <a:ea typeface="Cordia New"/>
            </a:endParaRPr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b="1" dirty="0" err="1"/>
              <a:t>Neurocircuitry</a:t>
            </a:r>
            <a:r>
              <a:rPr lang="en-US" b="1" dirty="0"/>
              <a:t> associated with the acute positive reinforcing effects of drugs of abuse and the negative reinforcement of dependence, and changes in the transition from non-dependent to dependent drug-taking</a:t>
            </a:r>
            <a:r>
              <a:rPr lang="en-US" dirty="0"/>
              <a:t>(</a:t>
            </a:r>
            <a:r>
              <a:rPr lang="en-US" b="1" dirty="0"/>
              <a:t>A</a:t>
            </a:r>
            <a:r>
              <a:rPr lang="en-US" dirty="0"/>
              <a:t>) Key elements of the reward circuit include dopamine and opioid peptide neurons that intersect at both the </a:t>
            </a:r>
            <a:r>
              <a:rPr lang="en-US" b="1" dirty="0"/>
              <a:t>VTA</a:t>
            </a:r>
            <a:r>
              <a:rPr lang="en-US" dirty="0"/>
              <a:t> (ventral </a:t>
            </a:r>
            <a:r>
              <a:rPr lang="en-US" dirty="0" err="1"/>
              <a:t>tegmental</a:t>
            </a:r>
            <a:r>
              <a:rPr lang="en-US" dirty="0"/>
              <a:t> area) and the nucleus </a:t>
            </a:r>
            <a:r>
              <a:rPr lang="en-US" dirty="0" err="1"/>
              <a:t>accumbens</a:t>
            </a:r>
            <a:r>
              <a:rPr lang="en-US" dirty="0"/>
              <a:t> that are activated during initial drug use and the early binge/intoxication stage of the addiction cycle. Drugs approved for the treatment of this component of the addiction cycle include </a:t>
            </a:r>
            <a:r>
              <a:rPr lang="en-US" dirty="0" err="1"/>
              <a:t>naltrexone</a:t>
            </a:r>
            <a:r>
              <a:rPr lang="en-US" dirty="0"/>
              <a:t>, buprenorphine, </a:t>
            </a:r>
            <a:r>
              <a:rPr lang="en-US" dirty="0" err="1"/>
              <a:t>varenicline</a:t>
            </a:r>
            <a:r>
              <a:rPr lang="en-US" dirty="0"/>
              <a:t> and </a:t>
            </a:r>
            <a:r>
              <a:rPr lang="en-US" dirty="0" err="1"/>
              <a:t>disulfiram</a:t>
            </a:r>
            <a:r>
              <a:rPr lang="en-US" dirty="0"/>
              <a:t>. (</a:t>
            </a:r>
            <a:r>
              <a:rPr lang="en-US" b="1" dirty="0"/>
              <a:t>B</a:t>
            </a:r>
            <a:r>
              <a:rPr lang="en-US" dirty="0"/>
              <a:t>) Key elements of the stress circuit include </a:t>
            </a:r>
            <a:r>
              <a:rPr lang="en-US" b="1" dirty="0"/>
              <a:t>CRF</a:t>
            </a:r>
            <a:r>
              <a:rPr lang="en-US" dirty="0"/>
              <a:t> (</a:t>
            </a:r>
            <a:r>
              <a:rPr lang="en-US" dirty="0" err="1"/>
              <a:t>corticotropin</a:t>
            </a:r>
            <a:r>
              <a:rPr lang="en-US" dirty="0"/>
              <a:t>-releasing factor) and noradrenergic neurons that converge on GABA </a:t>
            </a:r>
            <a:r>
              <a:rPr lang="en-US" dirty="0" err="1"/>
              <a:t>interneurons</a:t>
            </a:r>
            <a:r>
              <a:rPr lang="en-US" dirty="0"/>
              <a:t> in the central nucleus of the </a:t>
            </a:r>
            <a:r>
              <a:rPr lang="en-US" dirty="0" err="1"/>
              <a:t>amygdala</a:t>
            </a:r>
            <a:r>
              <a:rPr lang="en-US" dirty="0"/>
              <a:t> that are activated during the development of dependence. Drugs approved for the treatment of this component of the addiction cycle include methadone, </a:t>
            </a:r>
            <a:r>
              <a:rPr lang="en-US" dirty="0" err="1"/>
              <a:t>bupropion</a:t>
            </a:r>
            <a:r>
              <a:rPr lang="en-US" dirty="0"/>
              <a:t>, </a:t>
            </a:r>
            <a:r>
              <a:rPr lang="en-US" dirty="0" err="1"/>
              <a:t>acamprosate</a:t>
            </a:r>
            <a:r>
              <a:rPr lang="en-US" dirty="0"/>
              <a:t>, </a:t>
            </a:r>
            <a:r>
              <a:rPr lang="en-US" dirty="0" err="1"/>
              <a:t>varenicline</a:t>
            </a:r>
            <a:r>
              <a:rPr lang="en-US" dirty="0"/>
              <a:t> and buprenorphine.</a:t>
            </a:r>
          </a:p>
          <a:p>
            <a:pPr fontAlgn="base"/>
            <a:r>
              <a:rPr lang="en-US" b="1" dirty="0"/>
              <a:t>DA</a:t>
            </a:r>
            <a:r>
              <a:rPr lang="en-US" dirty="0"/>
              <a:t> dopamine, </a:t>
            </a:r>
            <a:r>
              <a:rPr lang="en-US" b="1" dirty="0"/>
              <a:t>NE</a:t>
            </a:r>
            <a:r>
              <a:rPr lang="en-US" dirty="0"/>
              <a:t> </a:t>
            </a:r>
            <a:r>
              <a:rPr lang="en-US" dirty="0" err="1"/>
              <a:t>norepinephrine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7BF79-53A1-4C32-9536-E8D49C7F4B8F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D22532-1456-4845-85AE-5210DE77660E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4274D7-0E9B-4D49-BA0E-CF9F1AEC1842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CCB1D9-3220-4783-BEC4-19C8D4C6BD5F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F2907A-D6A3-4B37-978A-781C95F46C3D}" type="slidenum">
              <a:rPr lang="en-US" smtClean="0">
                <a:latin typeface="Arial" pitchFamily="34" charset="0"/>
              </a:rPr>
              <a:pPr/>
              <a:t>59</a:t>
            </a:fld>
            <a:endParaRPr lang="en-US">
              <a:latin typeface="Arial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857857-4764-4559-A222-60748197E807}" type="slidenum">
              <a:rPr lang="en-US" smtClean="0">
                <a:latin typeface="Arial" pitchFamily="34" charset="0"/>
              </a:rPr>
              <a:pPr/>
              <a:t>60</a:t>
            </a:fld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20491A-0921-474B-9F67-BFD738267416}" type="slidenum">
              <a:rPr lang="en-US" smtClean="0">
                <a:latin typeface="Arial" pitchFamily="34" charset="0"/>
              </a:rPr>
              <a:pPr/>
              <a:t>61</a:t>
            </a:fld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FF23B3-9765-4542-A338-036C32BDCEB6}" type="slidenum">
              <a:rPr lang="en-US" smtClean="0">
                <a:latin typeface="Arial" pitchFamily="34" charset="0"/>
              </a:rPr>
              <a:pPr/>
              <a:t>62</a:t>
            </a:fld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952735-084C-4F74-947B-40CF7F4158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A6AFF7-5F1E-4FA6-9CF2-AD77FCF00C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9BAD9B-8BDE-4F33-8B6C-1C80F3BFFD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066800" y="1752600"/>
            <a:ext cx="762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1E315-F2BC-416B-A9CA-EE6D4637A2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6EEC282-62C4-4477-8A94-1805E4351D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8F0A44-1430-4C80-AD55-2181A05714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0A3CD9-BE9F-4405-A6D7-692A0416D8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69650B-2A92-4B7A-AC62-C19183834E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11F54F-9C07-4DF0-81A0-4884950DED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DC81CE-94A7-42A0-A695-A554FBCD04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6A5D69-B61A-474F-8085-55BA86C749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8BC368-51D3-45E4-AF9F-D2A8CF122B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E3933D-7310-4DDF-A77E-459322D0FA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01A8105-94CF-46DA-9BCE-2A1CB73AA3C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685800"/>
            <a:ext cx="7772400" cy="1676400"/>
          </a:xfrm>
        </p:spPr>
        <p:txBody>
          <a:bodyPr/>
          <a:lstStyle/>
          <a:p>
            <a:r>
              <a:rPr lang="en-US" sz="4000" b="1" dirty="0"/>
              <a:t>Pharmacological Intervention in Substance Use Disorder</a:t>
            </a:r>
            <a:endParaRPr lang="en-US" b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6600"/>
            <a:ext cx="6400800" cy="1295400"/>
          </a:xfrm>
        </p:spPr>
        <p:txBody>
          <a:bodyPr/>
          <a:lstStyle/>
          <a:p>
            <a:r>
              <a:rPr lang="en-US" sz="2400" b="1" dirty="0">
                <a:solidFill>
                  <a:srgbClr val="0000FF"/>
                </a:solidFill>
                <a:latin typeface="Arial Narrow" pitchFamily="34" charset="0"/>
              </a:rPr>
              <a:t>Dr M Suresh Kumar </a:t>
            </a:r>
            <a:r>
              <a:rPr lang="en-US" sz="1600" b="1" dirty="0">
                <a:solidFill>
                  <a:srgbClr val="0000FF"/>
                </a:solidFill>
                <a:latin typeface="Arial Narrow" pitchFamily="34" charset="0"/>
              </a:rPr>
              <a:t>MD DPM MPH </a:t>
            </a:r>
            <a:endParaRPr lang="en-US" sz="1800" b="1" dirty="0">
              <a:solidFill>
                <a:srgbClr val="0000FF"/>
              </a:solidFill>
              <a:latin typeface="Arial Narrow" pitchFamily="34" charset="0"/>
            </a:endParaRPr>
          </a:p>
          <a:p>
            <a:r>
              <a:rPr lang="en-US" sz="2400" b="1" dirty="0" err="1">
                <a:solidFill>
                  <a:srgbClr val="0000FF"/>
                </a:solidFill>
                <a:latin typeface="Arial Narrow" pitchFamily="34" charset="0"/>
              </a:rPr>
              <a:t>Psymed</a:t>
            </a:r>
            <a:r>
              <a:rPr lang="en-US" sz="2400" b="1" dirty="0">
                <a:solidFill>
                  <a:srgbClr val="0000FF"/>
                </a:solidFill>
                <a:latin typeface="Arial Narrow" pitchFamily="34" charset="0"/>
              </a:rPr>
              <a:t> Hospital, Chennai</a:t>
            </a:r>
            <a:endParaRPr lang="en-US" sz="2800" b="1" dirty="0">
              <a:solidFill>
                <a:srgbClr val="0000FF"/>
              </a:solidFill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70810" y="5410200"/>
            <a:ext cx="34499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b="1" dirty="0">
              <a:solidFill>
                <a:srgbClr val="CC0099"/>
              </a:solidFill>
              <a:latin typeface="Arial Narrow" pitchFamily="34" charset="0"/>
            </a:endParaRPr>
          </a:p>
          <a:p>
            <a:pPr algn="ctr"/>
            <a:r>
              <a:rPr lang="en-US" b="1" dirty="0">
                <a:solidFill>
                  <a:srgbClr val="CC0099"/>
                </a:solidFill>
                <a:latin typeface="Arial Narrow" pitchFamily="34" charset="0"/>
              </a:rPr>
              <a:t>IPS Kerala State: Midterm CME-2016</a:t>
            </a:r>
          </a:p>
          <a:p>
            <a:pPr algn="ctr"/>
            <a:r>
              <a:rPr lang="en-US" b="1" dirty="0">
                <a:solidFill>
                  <a:srgbClr val="CC0099"/>
                </a:solidFill>
                <a:latin typeface="Arial Narrow" pitchFamily="34" charset="0"/>
              </a:rPr>
              <a:t>Kollam</a:t>
            </a:r>
          </a:p>
          <a:p>
            <a:pPr algn="ctr"/>
            <a:r>
              <a:rPr lang="en-US" b="1" dirty="0">
                <a:solidFill>
                  <a:srgbClr val="CC0099"/>
                </a:solidFill>
                <a:latin typeface="Arial Narrow" pitchFamily="34" charset="0"/>
              </a:rPr>
              <a:t>May 22 2016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971800"/>
            <a:ext cx="8229600" cy="1143000"/>
          </a:xfrm>
        </p:spPr>
        <p:txBody>
          <a:bodyPr/>
          <a:lstStyle/>
          <a:p>
            <a:r>
              <a:rPr lang="en-US" sz="3600" b="1" dirty="0">
                <a:solidFill>
                  <a:srgbClr val="0000FF"/>
                </a:solidFill>
              </a:rPr>
              <a:t>Pharmacotherapy for </a:t>
            </a:r>
            <a:br>
              <a:rPr lang="en-US" sz="3600" b="1" dirty="0">
                <a:solidFill>
                  <a:srgbClr val="0000FF"/>
                </a:solidFill>
              </a:rPr>
            </a:br>
            <a:r>
              <a:rPr lang="en-US" sz="3600" b="1" dirty="0">
                <a:solidFill>
                  <a:srgbClr val="0000FF"/>
                </a:solidFill>
              </a:rPr>
              <a:t>Alcohol Use Disorder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/>
              <a:t>Pharmacological drugs used in the treatment of alcohol dependence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b="1" dirty="0" err="1">
                <a:latin typeface="Arial Narrow" pitchFamily="34" charset="0"/>
              </a:rPr>
              <a:t>Disulfiram</a:t>
            </a:r>
            <a:endParaRPr lang="en-US" sz="2800" b="1" dirty="0">
              <a:latin typeface="Arial Narrow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800" b="1" dirty="0">
              <a:latin typeface="Arial Narrow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 err="1">
                <a:latin typeface="Arial Narrow" pitchFamily="34" charset="0"/>
              </a:rPr>
              <a:t>Acamprosate</a:t>
            </a:r>
            <a:endParaRPr lang="en-US" sz="2800" b="1" dirty="0">
              <a:latin typeface="Arial Narrow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800" b="1" dirty="0">
              <a:latin typeface="Arial Narrow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 err="1">
                <a:latin typeface="Arial Narrow" pitchFamily="34" charset="0"/>
              </a:rPr>
              <a:t>Naltrexone</a:t>
            </a:r>
            <a:endParaRPr lang="en-US" sz="2800" b="1" dirty="0">
              <a:latin typeface="Arial Narrow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800" b="1" dirty="0">
              <a:latin typeface="Arial Narrow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 err="1">
                <a:latin typeface="Arial Narrow" pitchFamily="34" charset="0"/>
              </a:rPr>
              <a:t>Topiramate</a:t>
            </a:r>
            <a:endParaRPr lang="en-US" sz="2800" b="1" dirty="0">
              <a:latin typeface="Arial Narrow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800" b="1" dirty="0">
              <a:latin typeface="Arial Narrow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 err="1">
                <a:latin typeface="Arial Narrow" pitchFamily="34" charset="0"/>
              </a:rPr>
              <a:t>Baclofen</a:t>
            </a:r>
            <a:endParaRPr lang="en-US" sz="2800" b="1" dirty="0">
              <a:latin typeface="Arial Narrow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971800"/>
            <a:ext cx="8229600" cy="1143000"/>
          </a:xfrm>
        </p:spPr>
        <p:txBody>
          <a:bodyPr/>
          <a:lstStyle/>
          <a:p>
            <a:r>
              <a:rPr lang="en-US" sz="4000" b="1" dirty="0" err="1">
                <a:latin typeface="Arial Narrow" pitchFamily="34" charset="0"/>
              </a:rPr>
              <a:t>Disulfiram</a:t>
            </a:r>
            <a:br>
              <a:rPr lang="en-US" b="1" dirty="0">
                <a:latin typeface="Arial Narrow" pitchFamily="34" charset="0"/>
              </a:rPr>
            </a:b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/>
              <a:t>Disulfiram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>
                <a:latin typeface="Arial Narrow" pitchFamily="34" charset="0"/>
              </a:rPr>
              <a:t>Inhibits aldehyde dehydrogenase, a key enzyme involved in the metabolism of alcohol</a:t>
            </a:r>
          </a:p>
          <a:p>
            <a:pPr>
              <a:lnSpc>
                <a:spcPct val="90000"/>
              </a:lnSpc>
            </a:pPr>
            <a:endParaRPr lang="en-US" sz="2800" b="1">
              <a:latin typeface="Arial Narrow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800" b="1">
                <a:latin typeface="Arial Narrow" pitchFamily="34" charset="0"/>
              </a:rPr>
              <a:t>Accumulation of acetaldehyde after drinking alcohol causes unpleasant effects such as nausea and vomiting, headache, flushing, palpitations and hypotension</a:t>
            </a:r>
          </a:p>
          <a:p>
            <a:pPr>
              <a:lnSpc>
                <a:spcPct val="90000"/>
              </a:lnSpc>
            </a:pPr>
            <a:endParaRPr lang="en-US" sz="2800" b="1">
              <a:latin typeface="Arial Narrow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800" b="1">
                <a:latin typeface="Arial Narrow" pitchFamily="34" charset="0"/>
              </a:rPr>
              <a:t>Its efficacy is linked to the fear of these aversive reactions, and is enhanced by supervision</a:t>
            </a:r>
          </a:p>
          <a:p>
            <a:pPr>
              <a:lnSpc>
                <a:spcPct val="90000"/>
              </a:lnSpc>
            </a:pPr>
            <a:endParaRPr lang="en-US" sz="2800" b="1">
              <a:latin typeface="Arial Narrow" pitchFamily="34" charset="0"/>
            </a:endParaRPr>
          </a:p>
          <a:p>
            <a:pPr>
              <a:lnSpc>
                <a:spcPct val="90000"/>
              </a:lnSpc>
            </a:pPr>
            <a:endParaRPr lang="en-US" sz="2800" b="1">
              <a:latin typeface="Arial Narrow" pitchFamily="34" charset="0"/>
            </a:endParaRPr>
          </a:p>
          <a:p>
            <a:pPr>
              <a:lnSpc>
                <a:spcPct val="90000"/>
              </a:lnSpc>
            </a:pPr>
            <a:endParaRPr lang="en-US" sz="3600"/>
          </a:p>
          <a:p>
            <a:pPr>
              <a:lnSpc>
                <a:spcPct val="90000"/>
              </a:lnSpc>
            </a:pPr>
            <a:endParaRPr lang="en-US" sz="3600"/>
          </a:p>
          <a:p>
            <a:pPr>
              <a:lnSpc>
                <a:spcPct val="90000"/>
              </a:lnSpc>
            </a:pPr>
            <a:endParaRPr lang="en-US" sz="3600"/>
          </a:p>
          <a:p>
            <a:pPr>
              <a:lnSpc>
                <a:spcPct val="90000"/>
              </a:lnSpc>
            </a:pPr>
            <a:endParaRPr lang="en-US" sz="36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/>
              <a:t>Disulfiram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371600"/>
            <a:ext cx="822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4724400" y="6400800"/>
            <a:ext cx="36988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/>
              <a:t>Watson &amp; Lingford-Hughes, Psychiatry 6:7, 2007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000" b="1">
                <a:ea typeface="ＭＳ Ｐゴシック" charset="-128"/>
              </a:rPr>
              <a:t>Disulfiram </a:t>
            </a:r>
            <a:endParaRPr lang="en-US" sz="4000" b="1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ja-JP" sz="2400" b="1">
                <a:latin typeface="Arial Narrow" pitchFamily="34" charset="0"/>
                <a:ea typeface="ＭＳ Ｐゴシック" charset="-128"/>
              </a:rPr>
              <a:t>More than 500 mg per day of disulfiram are needed for maximum inhibition of ALDH, but that dose would produce unacceptable side-effects </a:t>
            </a:r>
          </a:p>
          <a:p>
            <a:pPr>
              <a:lnSpc>
                <a:spcPct val="90000"/>
              </a:lnSpc>
            </a:pPr>
            <a:endParaRPr lang="en-US" altLang="ja-JP" sz="2400" b="1">
              <a:latin typeface="Arial Narrow" pitchFamily="34" charset="0"/>
              <a:ea typeface="ＭＳ Ｐゴシック" charset="-128"/>
            </a:endParaRPr>
          </a:p>
          <a:p>
            <a:pPr>
              <a:lnSpc>
                <a:spcPct val="90000"/>
              </a:lnSpc>
            </a:pPr>
            <a:r>
              <a:rPr lang="en-US" altLang="ja-JP" sz="2400" b="1">
                <a:latin typeface="Arial Narrow" pitchFamily="34" charset="0"/>
                <a:ea typeface="ＭＳ Ｐゴシック" charset="-128"/>
              </a:rPr>
              <a:t>Disulfiram has both relatively benign side-effects - a bad taste, sedation, a rash, and temporary impotence</a:t>
            </a:r>
          </a:p>
          <a:p>
            <a:pPr>
              <a:lnSpc>
                <a:spcPct val="90000"/>
              </a:lnSpc>
            </a:pPr>
            <a:endParaRPr lang="en-US" altLang="ja-JP" sz="2400" b="1">
              <a:latin typeface="Arial Narrow" pitchFamily="34" charset="0"/>
              <a:ea typeface="ＭＳ Ｐゴシック" charset="-128"/>
            </a:endParaRPr>
          </a:p>
          <a:p>
            <a:pPr>
              <a:lnSpc>
                <a:spcPct val="90000"/>
              </a:lnSpc>
            </a:pPr>
            <a:r>
              <a:rPr lang="en-US" altLang="ja-JP" sz="2400" b="1">
                <a:latin typeface="Arial Narrow" pitchFamily="34" charset="0"/>
                <a:ea typeface="ＭＳ Ｐゴシック" charset="-128"/>
              </a:rPr>
              <a:t>Rarer but more severe sequelae are neuropathies, depression, psychotic symptoms, an increase in liver function tests, and severe hepatitis</a:t>
            </a:r>
            <a:endParaRPr lang="en-US" sz="2400">
              <a:latin typeface="Arial Narrow" pitchFamily="34" charset="0"/>
            </a:endParaRP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6400800" y="6172200"/>
            <a:ext cx="2079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200" b="1">
                <a:ea typeface="ＭＳ Ｐゴシック" charset="-128"/>
              </a:rPr>
              <a:t>Schuckit, Lancet Jan 2009</a:t>
            </a:r>
            <a:endParaRPr lang="en-US" sz="1200" b="1"/>
          </a:p>
          <a:p>
            <a:endParaRPr lang="en-US" sz="12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819400"/>
            <a:ext cx="8229600" cy="1143000"/>
          </a:xfrm>
        </p:spPr>
        <p:txBody>
          <a:bodyPr/>
          <a:lstStyle/>
          <a:p>
            <a:r>
              <a:rPr lang="en-US" sz="4000" b="1" dirty="0" err="1">
                <a:latin typeface="Arial Narrow" pitchFamily="34" charset="0"/>
              </a:rPr>
              <a:t>Acamprosate</a:t>
            </a:r>
            <a:br>
              <a:rPr lang="en-US" b="1" dirty="0">
                <a:latin typeface="Arial Narrow" pitchFamily="34" charset="0"/>
              </a:rPr>
            </a:b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/>
              <a:t>Acamprosate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229600" cy="5334000"/>
          </a:xfrm>
        </p:spPr>
        <p:txBody>
          <a:bodyPr/>
          <a:lstStyle/>
          <a:p>
            <a:r>
              <a:rPr lang="en-US" altLang="ja-JP" sz="2400" b="1" dirty="0">
                <a:latin typeface="Arial Narrow" pitchFamily="34" charset="0"/>
                <a:ea typeface="ＭＳ Ｐゴシック" charset="-128"/>
              </a:rPr>
              <a:t>Structurally similar to γ-</a:t>
            </a:r>
            <a:r>
              <a:rPr lang="en-US" altLang="ja-JP" sz="2400" b="1" dirty="0" err="1">
                <a:latin typeface="Arial Narrow" pitchFamily="34" charset="0"/>
                <a:ea typeface="ＭＳ Ｐゴシック" charset="-128"/>
              </a:rPr>
              <a:t>aminobutyric</a:t>
            </a:r>
            <a:r>
              <a:rPr lang="en-US" altLang="ja-JP" sz="2400" b="1" dirty="0">
                <a:latin typeface="Arial Narrow" pitchFamily="34" charset="0"/>
                <a:ea typeface="ＭＳ Ｐゴシック" charset="-128"/>
              </a:rPr>
              <a:t> acid</a:t>
            </a:r>
          </a:p>
          <a:p>
            <a:endParaRPr lang="en-US" altLang="ja-JP" sz="2400" b="1" dirty="0">
              <a:latin typeface="Arial Narrow" pitchFamily="34" charset="0"/>
              <a:ea typeface="ＭＳ Ｐゴシック" charset="-128"/>
            </a:endParaRPr>
          </a:p>
          <a:p>
            <a:r>
              <a:rPr lang="en-US" altLang="ja-JP" sz="2400" b="1" dirty="0">
                <a:latin typeface="Arial Narrow" pitchFamily="34" charset="0"/>
                <a:ea typeface="ＭＳ Ｐゴシック" charset="-128"/>
              </a:rPr>
              <a:t>Inhibit the N-methyl-D-aspartic acid (NMDA) glutamate receptor hyperactivity that occurs during protracted withdrawal </a:t>
            </a:r>
          </a:p>
          <a:p>
            <a:endParaRPr lang="en-US" altLang="ja-JP" sz="2400" b="1" dirty="0">
              <a:latin typeface="Arial Narrow" pitchFamily="34" charset="0"/>
              <a:ea typeface="ＭＳ Ｐゴシック" charset="-128"/>
            </a:endParaRPr>
          </a:p>
          <a:p>
            <a:r>
              <a:rPr lang="en-US" altLang="ja-JP" sz="2400" b="1" dirty="0">
                <a:latin typeface="Arial Narrow" pitchFamily="34" charset="0"/>
                <a:ea typeface="ＭＳ Ｐゴシック" charset="-128"/>
              </a:rPr>
              <a:t>NMDA receptor modulator, rather than a direct antagonist</a:t>
            </a:r>
          </a:p>
          <a:p>
            <a:endParaRPr lang="en-US" altLang="ja-JP" sz="2400" b="1" dirty="0">
              <a:latin typeface="Arial Narrow" pitchFamily="34" charset="0"/>
              <a:ea typeface="ＭＳ Ｐゴシック" charset="-128"/>
            </a:endParaRPr>
          </a:p>
          <a:p>
            <a:r>
              <a:rPr lang="en-US" sz="2400" b="1" dirty="0">
                <a:latin typeface="Arial Narrow" pitchFamily="34" charset="0"/>
              </a:rPr>
              <a:t>Acts on the calcium channels - reduces central nervous system </a:t>
            </a:r>
            <a:r>
              <a:rPr lang="en-US" sz="2400" b="1" dirty="0" err="1">
                <a:latin typeface="Arial Narrow" pitchFamily="34" charset="0"/>
              </a:rPr>
              <a:t>hyperexcitability</a:t>
            </a:r>
            <a:r>
              <a:rPr lang="en-US" sz="2400" b="1" dirty="0">
                <a:latin typeface="Arial Narrow" pitchFamily="34" charset="0"/>
              </a:rPr>
              <a:t> induced by suppression of alcohol</a:t>
            </a:r>
          </a:p>
          <a:p>
            <a:endParaRPr lang="en-US" sz="2400" b="1" dirty="0">
              <a:latin typeface="Arial Narrow" pitchFamily="34" charset="0"/>
            </a:endParaRPr>
          </a:p>
          <a:p>
            <a:endParaRPr lang="en-US" sz="2400" b="1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err="1"/>
              <a:t>Acamprosate</a:t>
            </a:r>
            <a:endParaRPr lang="en-US" sz="4000" b="1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229600" cy="5334000"/>
          </a:xfrm>
        </p:spPr>
        <p:txBody>
          <a:bodyPr/>
          <a:lstStyle/>
          <a:p>
            <a:r>
              <a:rPr lang="en-US" sz="2400" b="1" dirty="0">
                <a:latin typeface="Arial Narrow" pitchFamily="34" charset="0"/>
              </a:rPr>
              <a:t>Its mechanism of action is to rectify imbalance in the GABA and glutamate systems </a:t>
            </a:r>
          </a:p>
          <a:p>
            <a:endParaRPr lang="en-US" sz="2400" b="1" dirty="0">
              <a:latin typeface="Arial Narrow" pitchFamily="34" charset="0"/>
            </a:endParaRPr>
          </a:p>
          <a:p>
            <a:r>
              <a:rPr lang="en-US" sz="2400" b="1" dirty="0" err="1">
                <a:latin typeface="Arial Narrow" pitchFamily="34" charset="0"/>
              </a:rPr>
              <a:t>Acamprosate</a:t>
            </a:r>
            <a:r>
              <a:rPr lang="en-US" sz="2400" b="1" dirty="0">
                <a:latin typeface="Arial Narrow" pitchFamily="34" charset="0"/>
              </a:rPr>
              <a:t> helps balance disrupted neurotransmission, mainly by decreasing the </a:t>
            </a:r>
            <a:r>
              <a:rPr lang="en-US" sz="2400" b="1" dirty="0" err="1">
                <a:latin typeface="Arial Narrow" pitchFamily="34" charset="0"/>
              </a:rPr>
              <a:t>overexcitation</a:t>
            </a:r>
            <a:r>
              <a:rPr lang="en-US" sz="2400" b="1" dirty="0">
                <a:latin typeface="Arial Narrow" pitchFamily="34" charset="0"/>
              </a:rPr>
              <a:t> caused by alcohol dependence</a:t>
            </a:r>
          </a:p>
          <a:p>
            <a:endParaRPr lang="en-US" sz="2400" b="1" dirty="0">
              <a:latin typeface="Arial Narrow" pitchFamily="34" charset="0"/>
            </a:endParaRPr>
          </a:p>
          <a:p>
            <a:r>
              <a:rPr lang="en-US" sz="2400" b="1" dirty="0">
                <a:latin typeface="Arial Narrow" pitchFamily="34" charset="0"/>
              </a:rPr>
              <a:t>Overall bioavailability is relatively low (absorption through </a:t>
            </a:r>
            <a:r>
              <a:rPr lang="en-US" sz="2400" b="1" dirty="0" err="1">
                <a:latin typeface="Arial Narrow" pitchFamily="34" charset="0"/>
              </a:rPr>
              <a:t>paracellular</a:t>
            </a:r>
            <a:r>
              <a:rPr lang="en-US" sz="2400" b="1" dirty="0">
                <a:latin typeface="Arial Narrow" pitchFamily="34" charset="0"/>
              </a:rPr>
              <a:t> route); food limits </a:t>
            </a:r>
            <a:r>
              <a:rPr lang="en-US" sz="2400" b="1" dirty="0" err="1">
                <a:latin typeface="Arial Narrow" pitchFamily="34" charset="0"/>
              </a:rPr>
              <a:t>absoption</a:t>
            </a:r>
            <a:endParaRPr lang="en-US" sz="2400" b="1" dirty="0">
              <a:latin typeface="Arial Narrow" pitchFamily="34" charset="0"/>
            </a:endParaRPr>
          </a:p>
          <a:p>
            <a:endParaRPr lang="en-US" sz="2400" b="1" dirty="0">
              <a:latin typeface="Arial Narrow" pitchFamily="34" charset="0"/>
            </a:endParaRPr>
          </a:p>
          <a:p>
            <a:r>
              <a:rPr lang="en-US" sz="2400" b="1" dirty="0">
                <a:latin typeface="Arial Narrow" pitchFamily="34" charset="0"/>
              </a:rPr>
              <a:t>No drug interactions with other drugs, including </a:t>
            </a:r>
            <a:r>
              <a:rPr lang="en-US" sz="2400" b="1" dirty="0" err="1">
                <a:latin typeface="Arial Narrow" pitchFamily="34" charset="0"/>
              </a:rPr>
              <a:t>naltrexone</a:t>
            </a:r>
            <a:r>
              <a:rPr lang="en-US" sz="2400" b="1" dirty="0">
                <a:latin typeface="Arial Narrow" pitchFamily="34" charset="0"/>
              </a:rPr>
              <a:t>, </a:t>
            </a:r>
            <a:r>
              <a:rPr lang="en-US" sz="2400" b="1" dirty="0" err="1">
                <a:latin typeface="Arial Narrow" pitchFamily="34" charset="0"/>
              </a:rPr>
              <a:t>disulfiram</a:t>
            </a:r>
            <a:r>
              <a:rPr lang="en-US" sz="2400" b="1" dirty="0">
                <a:latin typeface="Arial Narrow" pitchFamily="34" charset="0"/>
              </a:rPr>
              <a:t>, diazepam, or alcohol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000" b="1">
                <a:ea typeface="ＭＳ Ｐゴシック" charset="-128"/>
              </a:rPr>
              <a:t>Acamprosate</a:t>
            </a:r>
            <a:r>
              <a:rPr lang="en-US" altLang="ja-JP">
                <a:ea typeface="ＭＳ Ｐゴシック" charset="-128"/>
              </a:rPr>
              <a:t> </a:t>
            </a:r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b="1" dirty="0">
                <a:latin typeface="Arial Narrow" pitchFamily="34" charset="0"/>
              </a:rPr>
              <a:t>It works by reducing craving and the urge to drink</a:t>
            </a:r>
            <a:r>
              <a:rPr lang="en-US" altLang="ja-JP" sz="2800" b="1" dirty="0">
                <a:latin typeface="Arial Narrow" pitchFamily="34" charset="0"/>
                <a:ea typeface="ＭＳ Ｐゴシック" charset="-128"/>
              </a:rPr>
              <a:t> </a:t>
            </a:r>
          </a:p>
          <a:p>
            <a:endParaRPr lang="en-US" altLang="ja-JP" sz="2800" b="1" dirty="0">
              <a:latin typeface="Arial Narrow" pitchFamily="34" charset="0"/>
              <a:ea typeface="ＭＳ Ｐゴシック" charset="-128"/>
            </a:endParaRPr>
          </a:p>
          <a:p>
            <a:r>
              <a:rPr lang="en-US" altLang="ja-JP" sz="2800" b="1" dirty="0">
                <a:latin typeface="Arial Narrow" pitchFamily="34" charset="0"/>
                <a:ea typeface="ＭＳ Ｐゴシック" charset="-128"/>
              </a:rPr>
              <a:t>Drug increases the time to relapse, decreases the number of drinks per drinking day, or helps to maintain abstinence, with a rate of improved outcome similar to </a:t>
            </a:r>
            <a:r>
              <a:rPr lang="en-US" altLang="ja-JP" sz="2800" b="1" dirty="0" err="1">
                <a:latin typeface="Arial Narrow" pitchFamily="34" charset="0"/>
                <a:ea typeface="ＭＳ Ｐゴシック" charset="-128"/>
              </a:rPr>
              <a:t>naltrexone</a:t>
            </a:r>
            <a:r>
              <a:rPr lang="en-US" altLang="ja-JP" sz="2800" b="1" dirty="0">
                <a:latin typeface="Arial Narrow" pitchFamily="34" charset="0"/>
                <a:ea typeface="ＭＳ Ｐゴシック" charset="-128"/>
              </a:rPr>
              <a:t> </a:t>
            </a:r>
          </a:p>
          <a:p>
            <a:pPr>
              <a:buNone/>
            </a:pPr>
            <a:endParaRPr lang="en-US" altLang="ja-JP" sz="2800" b="1" dirty="0">
              <a:latin typeface="Arial Narrow" pitchFamily="34" charset="0"/>
              <a:ea typeface="ＭＳ Ｐゴシック" charset="-128"/>
            </a:endParaRPr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6096000" y="5943600"/>
            <a:ext cx="20796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200" b="1">
                <a:ea typeface="ＭＳ Ｐゴシック" charset="-128"/>
              </a:rPr>
              <a:t>Schuckit, Lancet Jan 2009</a:t>
            </a:r>
            <a:endParaRPr lang="en-US" sz="1200" b="1"/>
          </a:p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310" y="2286000"/>
            <a:ext cx="8229600" cy="32004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>
                <a:latin typeface="Arial Narrow" panose="020B0606020202030204" pitchFamily="34" charset="0"/>
              </a:rPr>
              <a:t>Biological basis of Substance Use Disorder</a:t>
            </a:r>
          </a:p>
          <a:p>
            <a:pPr marL="514350" indent="-514350">
              <a:buFont typeface="+mj-lt"/>
              <a:buAutoNum type="arabicPeriod"/>
            </a:pPr>
            <a:endParaRPr lang="en-US" b="1" dirty="0">
              <a:latin typeface="Arial Narrow" panose="020B0606020202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latin typeface="Arial Narrow" panose="020B0606020202030204" pitchFamily="34" charset="0"/>
              </a:rPr>
              <a:t>Pharmacotherapy for Alcohol Use Disorder</a:t>
            </a:r>
          </a:p>
          <a:p>
            <a:pPr marL="514350" indent="-514350">
              <a:buFont typeface="+mj-lt"/>
              <a:buAutoNum type="arabicPeriod"/>
            </a:pPr>
            <a:endParaRPr lang="en-US" b="1" dirty="0">
              <a:latin typeface="Arial Narrow" panose="020B0606020202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latin typeface="Arial Narrow" panose="020B0606020202030204" pitchFamily="34" charset="0"/>
              </a:rPr>
              <a:t>Pharmacotherapy for Substance Use Disorder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0688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err="1"/>
              <a:t>Acamprosate</a:t>
            </a:r>
            <a:r>
              <a:rPr lang="en-US" sz="4000" b="1" dirty="0"/>
              <a:t>: Efficacy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>
                <a:latin typeface="Arial Narrow" pitchFamily="34" charset="0"/>
              </a:rPr>
              <a:t>A meta-analysis of the 24 trials - a statistically significant effect of </a:t>
            </a:r>
            <a:r>
              <a:rPr lang="en-US" sz="2400" b="1" dirty="0" err="1">
                <a:latin typeface="Arial Narrow" pitchFamily="34" charset="0"/>
              </a:rPr>
              <a:t>acamprosate</a:t>
            </a:r>
            <a:r>
              <a:rPr lang="en-US" sz="2400" b="1" dirty="0">
                <a:latin typeface="Arial Narrow" pitchFamily="34" charset="0"/>
              </a:rPr>
              <a:t> in comparison with placebo in returning to any drinking and cumulative duration of abstinence.</a:t>
            </a:r>
          </a:p>
          <a:p>
            <a:endParaRPr lang="en-US" sz="2400" b="1" dirty="0">
              <a:latin typeface="Arial Narrow" pitchFamily="34" charset="0"/>
            </a:endParaRPr>
          </a:p>
          <a:p>
            <a:r>
              <a:rPr lang="en-US" sz="2400" b="1" dirty="0" err="1">
                <a:latin typeface="Arial Narrow" pitchFamily="34" charset="0"/>
              </a:rPr>
              <a:t>Acamprosate</a:t>
            </a:r>
            <a:r>
              <a:rPr lang="en-US" sz="2400" b="1" dirty="0">
                <a:latin typeface="Arial Narrow" pitchFamily="34" charset="0"/>
              </a:rPr>
              <a:t> reduced the risk of returning to any drinking by 86% and increased the cumulative duration of abstinence by 11% compared with placebo during treatment.</a:t>
            </a:r>
          </a:p>
          <a:p>
            <a:endParaRPr lang="en-US" sz="2400" b="1" dirty="0">
              <a:latin typeface="Arial Narrow" pitchFamily="34" charset="0"/>
            </a:endParaRPr>
          </a:p>
          <a:p>
            <a:r>
              <a:rPr lang="en-US" sz="2400" b="1" dirty="0">
                <a:latin typeface="Arial Narrow" pitchFamily="34" charset="0"/>
              </a:rPr>
              <a:t>Individuals on </a:t>
            </a:r>
            <a:r>
              <a:rPr lang="en-US" sz="2400" b="1" dirty="0" err="1">
                <a:latin typeface="Arial Narrow" pitchFamily="34" charset="0"/>
              </a:rPr>
              <a:t>acamprosate</a:t>
            </a:r>
            <a:r>
              <a:rPr lang="en-US" sz="2400" b="1" dirty="0">
                <a:latin typeface="Arial Narrow" pitchFamily="34" charset="0"/>
              </a:rPr>
              <a:t> had a 9% lower risk of returning to any drinking and a 9% higher continuous abstinence duration in comparison with placebo after discontinuing treatment.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15000" y="6172200"/>
            <a:ext cx="2287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Arial Narrow" pitchFamily="34" charset="0"/>
              </a:rPr>
              <a:t>Cochrane Review, 2006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err="1"/>
              <a:t>Acamprosate</a:t>
            </a:r>
            <a:r>
              <a:rPr lang="en-US" sz="3600" b="1" dirty="0"/>
              <a:t>: </a:t>
            </a:r>
            <a:br>
              <a:rPr lang="en-US" sz="3600" b="1" dirty="0"/>
            </a:br>
            <a:r>
              <a:rPr lang="en-US" sz="3600" b="1" dirty="0"/>
              <a:t>Compliance and patient response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>
                <a:latin typeface="Arial Narrow" pitchFamily="34" charset="0"/>
              </a:rPr>
              <a:t>Three times daily dosing and side effects of </a:t>
            </a:r>
            <a:r>
              <a:rPr lang="en-US" sz="2400" b="1" dirty="0" err="1">
                <a:latin typeface="Arial Narrow" pitchFamily="34" charset="0"/>
              </a:rPr>
              <a:t>acamprosate</a:t>
            </a:r>
            <a:r>
              <a:rPr lang="en-US" sz="2400" b="1" dirty="0">
                <a:latin typeface="Arial Narrow" pitchFamily="34" charset="0"/>
              </a:rPr>
              <a:t> (</a:t>
            </a:r>
            <a:r>
              <a:rPr lang="en-US" sz="2400" b="1" dirty="0" err="1">
                <a:latin typeface="Arial Narrow" pitchFamily="34" charset="0"/>
              </a:rPr>
              <a:t>eg</a:t>
            </a:r>
            <a:r>
              <a:rPr lang="en-US" sz="2400" b="1" dirty="0">
                <a:latin typeface="Arial Narrow" pitchFamily="34" charset="0"/>
              </a:rPr>
              <a:t>, nausea, diarrhea) cause disruptions in compliance</a:t>
            </a:r>
          </a:p>
          <a:p>
            <a:r>
              <a:rPr lang="en-US" sz="2400" b="1" dirty="0">
                <a:latin typeface="Arial Narrow" pitchFamily="34" charset="0"/>
              </a:rPr>
              <a:t>Mean adherence to </a:t>
            </a:r>
            <a:r>
              <a:rPr lang="en-US" sz="2400" b="1" dirty="0" err="1">
                <a:latin typeface="Arial Narrow" pitchFamily="34" charset="0"/>
              </a:rPr>
              <a:t>acamprosate</a:t>
            </a:r>
            <a:r>
              <a:rPr lang="en-US" sz="2400" b="1" dirty="0">
                <a:latin typeface="Arial Narrow" pitchFamily="34" charset="0"/>
              </a:rPr>
              <a:t> </a:t>
            </a:r>
            <a:r>
              <a:rPr lang="en-US" sz="2400" b="1" dirty="0" err="1">
                <a:latin typeface="Arial Narrow" pitchFamily="34" charset="0"/>
              </a:rPr>
              <a:t>monotherapy</a:t>
            </a:r>
            <a:r>
              <a:rPr lang="en-US" sz="2400" b="1" dirty="0">
                <a:latin typeface="Arial Narrow" pitchFamily="34" charset="0"/>
              </a:rPr>
              <a:t> was only 69.7%</a:t>
            </a:r>
          </a:p>
          <a:p>
            <a:endParaRPr lang="en-US" sz="2400" b="1" dirty="0">
              <a:latin typeface="Arial Narrow" pitchFamily="34" charset="0"/>
            </a:endParaRPr>
          </a:p>
          <a:p>
            <a:r>
              <a:rPr lang="en-US" sz="2400" b="1" dirty="0">
                <a:latin typeface="Arial Narrow" pitchFamily="34" charset="0"/>
              </a:rPr>
              <a:t>Genetic variations in a gene for GATA-binding protein (GATA4) significantly associated with relapse risk;  the risk was primarily driven by </a:t>
            </a:r>
            <a:r>
              <a:rPr lang="en-US" sz="2400" b="1" dirty="0" err="1">
                <a:latin typeface="Arial Narrow" pitchFamily="34" charset="0"/>
              </a:rPr>
              <a:t>acamprosate</a:t>
            </a:r>
            <a:endParaRPr lang="en-US" sz="2400" b="1" dirty="0">
              <a:latin typeface="Arial Narrow" pitchFamily="34" charset="0"/>
            </a:endParaRPr>
          </a:p>
          <a:p>
            <a:r>
              <a:rPr lang="en-US" sz="2400" b="1" dirty="0">
                <a:latin typeface="Arial Narrow" pitchFamily="34" charset="0"/>
              </a:rPr>
              <a:t>The efficacy of </a:t>
            </a:r>
            <a:r>
              <a:rPr lang="en-US" sz="2400" b="1" dirty="0" err="1">
                <a:latin typeface="Arial Narrow" pitchFamily="34" charset="0"/>
              </a:rPr>
              <a:t>acamprosate</a:t>
            </a:r>
            <a:r>
              <a:rPr lang="en-US" sz="2400" b="1" dirty="0">
                <a:latin typeface="Arial Narrow" pitchFamily="34" charset="0"/>
              </a:rPr>
              <a:t> on cue-induced craving depends on the frequency of the C allele of the GABRA6 gene</a:t>
            </a:r>
          </a:p>
          <a:p>
            <a:r>
              <a:rPr lang="en-US" sz="2400" b="1" dirty="0">
                <a:latin typeface="Arial Narrow" pitchFamily="34" charset="0"/>
              </a:rPr>
              <a:t>For the DRD2 gene, </a:t>
            </a:r>
            <a:r>
              <a:rPr lang="en-US" sz="2400" b="1" dirty="0" err="1">
                <a:latin typeface="Arial Narrow" pitchFamily="34" charset="0"/>
              </a:rPr>
              <a:t>acamprosate</a:t>
            </a:r>
            <a:r>
              <a:rPr lang="en-US" sz="2400" b="1" dirty="0">
                <a:latin typeface="Arial Narrow" pitchFamily="34" charset="0"/>
              </a:rPr>
              <a:t> outperformed </a:t>
            </a:r>
            <a:r>
              <a:rPr lang="en-US" sz="2400" b="1" dirty="0" err="1">
                <a:latin typeface="Arial Narrow" pitchFamily="34" charset="0"/>
              </a:rPr>
              <a:t>naltrexone</a:t>
            </a:r>
            <a:r>
              <a:rPr lang="en-US" sz="2400" b="1" dirty="0">
                <a:latin typeface="Arial Narrow" pitchFamily="34" charset="0"/>
              </a:rPr>
              <a:t> among A1 allele carriers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28800" y="6248400"/>
            <a:ext cx="6179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7030A0"/>
                </a:solidFill>
                <a:latin typeface="Arial Narrow" pitchFamily="34" charset="0"/>
              </a:rPr>
              <a:t>Witkiewitz</a:t>
            </a:r>
            <a:r>
              <a:rPr lang="en-US" b="1" dirty="0">
                <a:solidFill>
                  <a:srgbClr val="7030A0"/>
                </a:solidFill>
                <a:latin typeface="Arial Narrow" pitchFamily="34" charset="0"/>
              </a:rPr>
              <a:t> et al, Therapeutics and Clinical Risk Management 2012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err="1"/>
              <a:t>Acamprosate</a:t>
            </a:r>
            <a:r>
              <a:rPr lang="en-US" sz="3600" b="1" dirty="0"/>
              <a:t>: </a:t>
            </a:r>
            <a:br>
              <a:rPr lang="en-US" sz="3600" b="1" dirty="0"/>
            </a:br>
            <a:r>
              <a:rPr lang="en-US" sz="3600" b="1" dirty="0"/>
              <a:t>Safety and tolerability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>
                <a:latin typeface="Arial Narrow" pitchFamily="34" charset="0"/>
              </a:rPr>
              <a:t>“Excellent safety profile”</a:t>
            </a:r>
          </a:p>
          <a:p>
            <a:endParaRPr lang="en-US" sz="2400" b="1" dirty="0">
              <a:latin typeface="Arial Narrow" pitchFamily="34" charset="0"/>
            </a:endParaRPr>
          </a:p>
          <a:p>
            <a:r>
              <a:rPr lang="en-US" sz="2400" b="1" dirty="0" err="1">
                <a:latin typeface="Arial Narrow" pitchFamily="34" charset="0"/>
              </a:rPr>
              <a:t>Acamprosate</a:t>
            </a:r>
            <a:r>
              <a:rPr lang="en-US" sz="2400" b="1" dirty="0">
                <a:latin typeface="Arial Narrow" pitchFamily="34" charset="0"/>
              </a:rPr>
              <a:t> is excreted through the kidneys; contraindicated for individuals with severe renal impairment</a:t>
            </a:r>
          </a:p>
          <a:p>
            <a:endParaRPr lang="en-US" sz="2400" b="1" dirty="0">
              <a:latin typeface="Arial Narrow" pitchFamily="34" charset="0"/>
            </a:endParaRPr>
          </a:p>
          <a:p>
            <a:r>
              <a:rPr lang="en-US" sz="2400" b="1" dirty="0">
                <a:latin typeface="Arial Narrow" pitchFamily="34" charset="0"/>
              </a:rPr>
              <a:t>Diarrhea was the most common adverse event</a:t>
            </a:r>
          </a:p>
          <a:p>
            <a:endParaRPr lang="en-US" sz="2400" b="1" dirty="0">
              <a:latin typeface="Arial Narrow" pitchFamily="34" charset="0"/>
            </a:endParaRPr>
          </a:p>
          <a:p>
            <a:r>
              <a:rPr lang="en-US" sz="2400" b="1" dirty="0">
                <a:latin typeface="Arial Narrow" pitchFamily="34" charset="0"/>
              </a:rPr>
              <a:t>Of the three FDA-approved medications for alcohol dependence, </a:t>
            </a:r>
            <a:r>
              <a:rPr lang="en-US" sz="2400" b="1" dirty="0" err="1">
                <a:latin typeface="Arial Narrow" pitchFamily="34" charset="0"/>
              </a:rPr>
              <a:t>acamprosate</a:t>
            </a:r>
            <a:r>
              <a:rPr lang="en-US" sz="2400" b="1" dirty="0">
                <a:latin typeface="Arial Narrow" pitchFamily="34" charset="0"/>
              </a:rPr>
              <a:t> is the only medication that is not associated with liver toxicity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28800" y="6248400"/>
            <a:ext cx="6179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7030A0"/>
                </a:solidFill>
                <a:latin typeface="Arial Narrow" pitchFamily="34" charset="0"/>
              </a:rPr>
              <a:t>Witkiewitz</a:t>
            </a:r>
            <a:r>
              <a:rPr lang="en-US" b="1" dirty="0">
                <a:solidFill>
                  <a:srgbClr val="7030A0"/>
                </a:solidFill>
                <a:latin typeface="Arial Narrow" pitchFamily="34" charset="0"/>
              </a:rPr>
              <a:t> et al, Therapeutics and Clinical Risk Management 2012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err="1"/>
              <a:t>Acamprosate</a:t>
            </a:r>
            <a:r>
              <a:rPr lang="en-US" sz="3600" b="1" dirty="0"/>
              <a:t>: </a:t>
            </a:r>
            <a:br>
              <a:rPr lang="en-US" sz="3600" b="1" dirty="0"/>
            </a:br>
            <a:r>
              <a:rPr lang="en-US" sz="3600" b="1" dirty="0"/>
              <a:t>In Clinical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>
                <a:latin typeface="Arial Narrow" pitchFamily="34" charset="0"/>
              </a:rPr>
              <a:t>No abuse potential; does not have significant drug interactions; few serious adverse events</a:t>
            </a:r>
          </a:p>
          <a:p>
            <a:endParaRPr lang="en-US" sz="2000" b="1" dirty="0">
              <a:latin typeface="Arial Narrow" pitchFamily="34" charset="0"/>
            </a:endParaRPr>
          </a:p>
          <a:p>
            <a:r>
              <a:rPr lang="en-US" sz="2000" b="1" dirty="0" err="1">
                <a:latin typeface="Arial Narrow" pitchFamily="34" charset="0"/>
              </a:rPr>
              <a:t>Acamprosate</a:t>
            </a:r>
            <a:r>
              <a:rPr lang="en-US" sz="2000" b="1" dirty="0">
                <a:latin typeface="Arial Narrow" pitchFamily="34" charset="0"/>
              </a:rPr>
              <a:t> may be associated with greater life expectancy</a:t>
            </a:r>
          </a:p>
          <a:p>
            <a:endParaRPr lang="en-US" sz="2000" b="1" dirty="0">
              <a:latin typeface="Arial Narrow" pitchFamily="34" charset="0"/>
            </a:endParaRPr>
          </a:p>
          <a:p>
            <a:r>
              <a:rPr lang="en-US" sz="2000" b="1" dirty="0">
                <a:latin typeface="Arial Narrow" pitchFamily="34" charset="0"/>
              </a:rPr>
              <a:t>Individuals with a goal of total abstinence, very frequent drinkers and those who are highly motivated more likely to benefit from </a:t>
            </a:r>
            <a:r>
              <a:rPr lang="en-US" sz="2000" b="1" dirty="0" err="1">
                <a:latin typeface="Arial Narrow" pitchFamily="34" charset="0"/>
              </a:rPr>
              <a:t>acamprosate</a:t>
            </a:r>
            <a:endParaRPr lang="en-US" sz="2000" b="1" dirty="0">
              <a:latin typeface="Arial Narrow" pitchFamily="34" charset="0"/>
            </a:endParaRPr>
          </a:p>
          <a:p>
            <a:endParaRPr lang="en-US" sz="2000" b="1" dirty="0">
              <a:latin typeface="Arial Narrow" pitchFamily="34" charset="0"/>
            </a:endParaRPr>
          </a:p>
          <a:p>
            <a:r>
              <a:rPr lang="en-US" sz="2000" b="1" dirty="0" err="1">
                <a:latin typeface="Arial Narrow" pitchFamily="34" charset="0"/>
              </a:rPr>
              <a:t>Acamprosate</a:t>
            </a:r>
            <a:r>
              <a:rPr lang="en-US" sz="2000" b="1" dirty="0">
                <a:latin typeface="Arial Narrow" pitchFamily="34" charset="0"/>
              </a:rPr>
              <a:t> may work by reducing withdrawal-related and cue-induced craving</a:t>
            </a:r>
          </a:p>
          <a:p>
            <a:endParaRPr lang="en-US" sz="2000" b="1" dirty="0">
              <a:latin typeface="Arial Narrow" pitchFamily="34" charset="0"/>
            </a:endParaRPr>
          </a:p>
          <a:p>
            <a:r>
              <a:rPr lang="en-US" sz="2000" b="1" dirty="0" err="1">
                <a:latin typeface="Arial Narrow" pitchFamily="34" charset="0"/>
              </a:rPr>
              <a:t>Acamprosate</a:t>
            </a:r>
            <a:r>
              <a:rPr lang="en-US" sz="2000" b="1" dirty="0">
                <a:latin typeface="Arial Narrow" pitchFamily="34" charset="0"/>
              </a:rPr>
              <a:t> may play a role in stabilizing hypothalamic-pituitary-adrenal axis functioning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28800" y="6248400"/>
            <a:ext cx="6179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7030A0"/>
                </a:solidFill>
                <a:latin typeface="Arial Narrow" pitchFamily="34" charset="0"/>
              </a:rPr>
              <a:t>Witkiewitz</a:t>
            </a:r>
            <a:r>
              <a:rPr lang="en-US" b="1" dirty="0">
                <a:solidFill>
                  <a:srgbClr val="7030A0"/>
                </a:solidFill>
                <a:latin typeface="Arial Narrow" pitchFamily="34" charset="0"/>
              </a:rPr>
              <a:t> et al, Therapeutics and Clinical Risk Management 2012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124200"/>
            <a:ext cx="8229600" cy="1143000"/>
          </a:xfrm>
        </p:spPr>
        <p:txBody>
          <a:bodyPr/>
          <a:lstStyle/>
          <a:p>
            <a:r>
              <a:rPr lang="en-US" sz="4000" b="1" dirty="0" err="1">
                <a:latin typeface="Arial Narrow" pitchFamily="34" charset="0"/>
              </a:rPr>
              <a:t>Naltrexone</a:t>
            </a:r>
            <a:br>
              <a:rPr lang="en-US" sz="4000" b="1" dirty="0">
                <a:latin typeface="Arial Narrow" pitchFamily="34" charset="0"/>
              </a:rPr>
            </a:br>
            <a:endParaRPr lang="en-US" sz="40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/>
              <a:t>Naltrexone</a:t>
            </a:r>
            <a:r>
              <a:rPr lang="en-US"/>
              <a:t> 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>
                <a:latin typeface="Arial Narrow" pitchFamily="34" charset="0"/>
              </a:rPr>
              <a:t>Endogenous opioid system is involved in the subjective effects of alcohol.</a:t>
            </a:r>
          </a:p>
          <a:p>
            <a:pPr>
              <a:lnSpc>
                <a:spcPct val="90000"/>
              </a:lnSpc>
            </a:pPr>
            <a:endParaRPr lang="en-US" sz="2400" b="1">
              <a:latin typeface="Arial Narrow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b="1">
                <a:latin typeface="Arial Narrow" pitchFamily="34" charset="0"/>
              </a:rPr>
              <a:t>Blocking opiate receptors that modulate the release of dopamine in the reward system, specifically, the nucleus accumbens</a:t>
            </a:r>
          </a:p>
          <a:p>
            <a:pPr>
              <a:lnSpc>
                <a:spcPct val="90000"/>
              </a:lnSpc>
            </a:pPr>
            <a:endParaRPr lang="en-US" sz="2400" b="1">
              <a:latin typeface="Arial Narrow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b="1">
                <a:latin typeface="Arial Narrow" pitchFamily="34" charset="0"/>
              </a:rPr>
              <a:t>Naltrexone blocks cue-induced relapse but is less effective against stress-induced relapse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400" b="1"/>
          </a:p>
          <a:p>
            <a:pPr>
              <a:lnSpc>
                <a:spcPct val="90000"/>
              </a:lnSpc>
              <a:buFontTx/>
              <a:buNone/>
            </a:pPr>
            <a:endParaRPr lang="en-US" sz="1400" b="1"/>
          </a:p>
          <a:p>
            <a:pPr>
              <a:lnSpc>
                <a:spcPct val="90000"/>
              </a:lnSpc>
              <a:buFontTx/>
              <a:buNone/>
            </a:pPr>
            <a:endParaRPr lang="en-US" sz="1400" b="1"/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b="1"/>
              <a:t>				</a:t>
            </a:r>
            <a:r>
              <a:rPr lang="en-US" sz="1200" b="1"/>
              <a:t>O’Brien, American Journal of Psychiatry, </a:t>
            </a:r>
            <a:r>
              <a:rPr lang="en-US" sz="1200" b="1" i="1"/>
              <a:t>2005; 162:1423–1431</a:t>
            </a:r>
            <a:endParaRPr lang="en-US" sz="1200" b="1">
              <a:latin typeface="Arial Narrow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800" b="1">
              <a:latin typeface="Arial Narrow" pitchFamily="34" charset="0"/>
            </a:endParaRP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9051925" y="42275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Naltrexone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err="1">
                <a:latin typeface="Arial Narrow" pitchFamily="34" charset="0"/>
              </a:rPr>
              <a:t>Naltrexone</a:t>
            </a:r>
            <a:r>
              <a:rPr lang="en-US" sz="2800" b="1" dirty="0">
                <a:latin typeface="Arial Narrow" pitchFamily="34" charset="0"/>
              </a:rPr>
              <a:t> is among the most extensively studied treatments for alcohol dependence </a:t>
            </a:r>
          </a:p>
          <a:p>
            <a:endParaRPr lang="en-US" sz="2800" b="1" dirty="0">
              <a:latin typeface="Arial Narrow" pitchFamily="34" charset="0"/>
            </a:endParaRPr>
          </a:p>
          <a:p>
            <a:r>
              <a:rPr lang="en-US" sz="2800" b="1" dirty="0">
                <a:latin typeface="Arial Narrow" pitchFamily="34" charset="0"/>
              </a:rPr>
              <a:t>Should be considered first-line pharmacologic management </a:t>
            </a:r>
          </a:p>
          <a:p>
            <a:endParaRPr lang="en-US" sz="2800" dirty="0"/>
          </a:p>
          <a:p>
            <a:r>
              <a:rPr lang="en-US" sz="2800" b="1" dirty="0" err="1">
                <a:latin typeface="Arial Narrow" pitchFamily="34" charset="0"/>
              </a:rPr>
              <a:t>Naltrexone</a:t>
            </a:r>
            <a:r>
              <a:rPr lang="en-US" sz="2800" b="1" dirty="0">
                <a:latin typeface="Arial Narrow" pitchFamily="34" charset="0"/>
              </a:rPr>
              <a:t> is </a:t>
            </a:r>
            <a:r>
              <a:rPr lang="en-US" sz="2800" b="1" dirty="0" err="1">
                <a:latin typeface="Arial Narrow" pitchFamily="34" charset="0"/>
              </a:rPr>
              <a:t>hepatically</a:t>
            </a:r>
            <a:r>
              <a:rPr lang="en-US" sz="2800" b="1" dirty="0">
                <a:latin typeface="Arial Narrow" pitchFamily="34" charset="0"/>
              </a:rPr>
              <a:t> metabolized</a:t>
            </a:r>
          </a:p>
          <a:p>
            <a:endParaRPr lang="en-US" sz="2800" b="1" dirty="0">
              <a:latin typeface="Arial Narrow" pitchFamily="34" charset="0"/>
            </a:endParaRPr>
          </a:p>
          <a:p>
            <a:r>
              <a:rPr lang="en-US" sz="2800" b="1" dirty="0">
                <a:latin typeface="Arial Narrow" pitchFamily="34" charset="0"/>
              </a:rPr>
              <a:t>Associated with rare cases of </a:t>
            </a:r>
            <a:r>
              <a:rPr lang="en-US" sz="2800" b="1" dirty="0" err="1">
                <a:latin typeface="Arial Narrow" pitchFamily="34" charset="0"/>
              </a:rPr>
              <a:t>hepatotoxicity</a:t>
            </a:r>
            <a:r>
              <a:rPr lang="en-US" sz="2800" b="1" dirty="0">
                <a:latin typeface="Arial Narrow" pitchFamily="34" charset="0"/>
              </a:rPr>
              <a:t> 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err="1"/>
              <a:t>Naltrexone</a:t>
            </a:r>
            <a:endParaRPr lang="en-US" sz="4000" b="1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ja-JP" sz="2400" b="1">
                <a:latin typeface="Arial Narrow" pitchFamily="34" charset="0"/>
                <a:ea typeface="ＭＳ Ｐゴシック" charset="-128"/>
              </a:rPr>
              <a:t>Helps by diminishing craving and feelings of reward or pleasure when drinking</a:t>
            </a:r>
          </a:p>
          <a:p>
            <a:pPr>
              <a:lnSpc>
                <a:spcPct val="90000"/>
              </a:lnSpc>
            </a:pPr>
            <a:endParaRPr lang="en-US" altLang="ja-JP" sz="2400" b="1">
              <a:latin typeface="Arial Narrow" pitchFamily="34" charset="0"/>
              <a:ea typeface="ＭＳ Ｐゴシック" charset="-128"/>
            </a:endParaRPr>
          </a:p>
          <a:p>
            <a:pPr>
              <a:lnSpc>
                <a:spcPct val="90000"/>
              </a:lnSpc>
            </a:pPr>
            <a:r>
              <a:rPr lang="en-US" altLang="ja-JP" sz="2400" b="1">
                <a:latin typeface="Arial Narrow" pitchFamily="34" charset="0"/>
                <a:ea typeface="ＭＳ Ｐゴシック" charset="-128"/>
              </a:rPr>
              <a:t>Studies report a longer time before relapse or lower alcohol intake on drinking days</a:t>
            </a:r>
          </a:p>
          <a:p>
            <a:pPr>
              <a:lnSpc>
                <a:spcPct val="90000"/>
              </a:lnSpc>
            </a:pPr>
            <a:endParaRPr lang="en-US" altLang="ja-JP" sz="2400" b="1">
              <a:latin typeface="Arial Narrow" pitchFamily="34" charset="0"/>
              <a:ea typeface="ＭＳ Ｐゴシック" charset="-128"/>
            </a:endParaRPr>
          </a:p>
          <a:p>
            <a:pPr>
              <a:lnSpc>
                <a:spcPct val="90000"/>
              </a:lnSpc>
            </a:pPr>
            <a:r>
              <a:rPr lang="en-US" altLang="ja-JP" sz="2400" b="1">
                <a:latin typeface="Arial Narrow" pitchFamily="34" charset="0"/>
                <a:ea typeface="ＭＳ Ｐゴシック" charset="-128"/>
              </a:rPr>
              <a:t>A possible link between response to this drug and a person's family history or μ-opioid-receptor genotype</a:t>
            </a:r>
          </a:p>
          <a:p>
            <a:pPr>
              <a:lnSpc>
                <a:spcPct val="90000"/>
              </a:lnSpc>
            </a:pPr>
            <a:endParaRPr lang="en-US" altLang="ja-JP" sz="2400" b="1">
              <a:latin typeface="Arial Narrow" pitchFamily="34" charset="0"/>
              <a:ea typeface="ＭＳ Ｐゴシック" charset="-128"/>
            </a:endParaRPr>
          </a:p>
          <a:p>
            <a:pPr>
              <a:lnSpc>
                <a:spcPct val="90000"/>
              </a:lnSpc>
            </a:pPr>
            <a:r>
              <a:rPr lang="en-US" altLang="ja-JP" sz="2400" b="1">
                <a:latin typeface="Arial Narrow" pitchFamily="34" charset="0"/>
                <a:ea typeface="ＭＳ Ｐゴシック" charset="-128"/>
              </a:rPr>
              <a:t>Side-effects include increased liver function tests, possible interference with pain control, and a potential blunting of mood    </a:t>
            </a:r>
            <a:endParaRPr lang="en-US" sz="2400" b="1">
              <a:latin typeface="Arial Narrow" pitchFamily="34" charset="0"/>
            </a:endParaRP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6324600" y="6096000"/>
            <a:ext cx="20796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200" b="1">
                <a:ea typeface="ＭＳ Ｐゴシック" charset="-128"/>
              </a:rPr>
              <a:t>Schuckit, Lancet Jan 2009</a:t>
            </a:r>
            <a:endParaRPr lang="en-US" sz="1200" b="1"/>
          </a:p>
          <a:p>
            <a:endParaRPr lang="en-US" b="1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err="1"/>
              <a:t>Naltrexone</a:t>
            </a:r>
            <a:r>
              <a:rPr lang="en-US" sz="4000" b="1" dirty="0"/>
              <a:t>: Efficacy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>
                <a:latin typeface="Arial Narrow" pitchFamily="34" charset="0"/>
              </a:rPr>
              <a:t>COMBINE study, a 2001 meta-analysis, and a more recent Cochrane review all support the efficacy of </a:t>
            </a:r>
            <a:r>
              <a:rPr lang="en-US" sz="2800" b="1" dirty="0" err="1">
                <a:latin typeface="Arial Narrow" pitchFamily="34" charset="0"/>
              </a:rPr>
              <a:t>naltrexone</a:t>
            </a:r>
            <a:r>
              <a:rPr lang="en-US" sz="2800" b="1" dirty="0">
                <a:latin typeface="Arial Narrow" pitchFamily="34" charset="0"/>
              </a:rPr>
              <a:t> </a:t>
            </a:r>
          </a:p>
          <a:p>
            <a:endParaRPr lang="en-US" sz="2800" b="1" dirty="0">
              <a:latin typeface="Arial Narrow" pitchFamily="34" charset="0"/>
            </a:endParaRPr>
          </a:p>
          <a:p>
            <a:r>
              <a:rPr lang="en-US" sz="2800" b="1" dirty="0">
                <a:latin typeface="Arial Narrow" pitchFamily="34" charset="0"/>
              </a:rPr>
              <a:t>Daily </a:t>
            </a:r>
            <a:r>
              <a:rPr lang="en-US" sz="2800" b="1" dirty="0" err="1">
                <a:latin typeface="Arial Narrow" pitchFamily="34" charset="0"/>
              </a:rPr>
              <a:t>naltrexone</a:t>
            </a:r>
            <a:r>
              <a:rPr lang="en-US" sz="2800" b="1" dirty="0">
                <a:latin typeface="Arial Narrow" pitchFamily="34" charset="0"/>
              </a:rPr>
              <a:t> promotes a greater number of days abstinent and fewer heavy drinking days than placebo</a:t>
            </a:r>
          </a:p>
          <a:p>
            <a:endParaRPr lang="en-US" sz="2800" b="1" dirty="0">
              <a:latin typeface="Arial Narrow" pitchFamily="34" charset="0"/>
            </a:endParaRPr>
          </a:p>
          <a:p>
            <a:r>
              <a:rPr lang="en-US" sz="2800" b="1" dirty="0">
                <a:latin typeface="Arial Narrow" pitchFamily="34" charset="0"/>
              </a:rPr>
              <a:t>Not efficacious for all alcohol dependent patients</a:t>
            </a:r>
            <a:endParaRPr lang="en-US" sz="2400" b="1" dirty="0">
              <a:latin typeface="Arial Narrow" pitchFamily="34" charset="0"/>
            </a:endParaRPr>
          </a:p>
          <a:p>
            <a:endParaRPr lang="en-US" sz="2400" b="1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9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z="3200" b="1"/>
              <a:t>Medication used in relapse prevention for alcohol dependence</a:t>
            </a:r>
            <a:br>
              <a:rPr lang="en-US" sz="4000"/>
            </a:br>
            <a:endParaRPr lang="en-US" sz="4000"/>
          </a:p>
        </p:txBody>
      </p:sp>
      <p:pic>
        <p:nvPicPr>
          <p:cNvPr id="46091" name="Picture 1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66800" y="1219200"/>
            <a:ext cx="7162800" cy="4876800"/>
          </a:xfrm>
          <a:noFill/>
          <a:ln/>
        </p:spPr>
      </p:pic>
      <p:sp>
        <p:nvSpPr>
          <p:cNvPr id="46092" name="Text Box 12"/>
          <p:cNvSpPr txBox="1">
            <a:spLocks noChangeArrowheads="1"/>
          </p:cNvSpPr>
          <p:nvPr/>
        </p:nvSpPr>
        <p:spPr bwMode="auto">
          <a:xfrm>
            <a:off x="4098925" y="6281738"/>
            <a:ext cx="36988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/>
              <a:t>Watson &amp; Lingford-Hughes, Psychiatry 6:7, 2007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362200"/>
            <a:ext cx="7772400" cy="1600200"/>
          </a:xfrm>
        </p:spPr>
        <p:txBody>
          <a:bodyPr/>
          <a:lstStyle/>
          <a:p>
            <a:r>
              <a:rPr lang="en-US" sz="3600" b="1" dirty="0">
                <a:solidFill>
                  <a:srgbClr val="0000FF"/>
                </a:solidFill>
              </a:rPr>
              <a:t>Biological basis for </a:t>
            </a:r>
            <a:br>
              <a:rPr lang="en-US" sz="3600" b="1" dirty="0">
                <a:solidFill>
                  <a:srgbClr val="0000FF"/>
                </a:solidFill>
              </a:rPr>
            </a:br>
            <a:r>
              <a:rPr lang="en-US" sz="3600" b="1" dirty="0">
                <a:solidFill>
                  <a:srgbClr val="0000FF"/>
                </a:solidFill>
              </a:rPr>
              <a:t>Substance Use Disorder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rgbClr val="000000"/>
                </a:solidFill>
                <a:latin typeface="+mn-lt"/>
              </a:rPr>
              <a:t>Targeted </a:t>
            </a:r>
            <a:r>
              <a:rPr lang="en-US" sz="4000" b="1" dirty="0" err="1">
                <a:solidFill>
                  <a:srgbClr val="000000"/>
                </a:solidFill>
                <a:latin typeface="+mn-lt"/>
              </a:rPr>
              <a:t>Naltrexone</a:t>
            </a:r>
            <a:r>
              <a:rPr lang="en-US" sz="4000" b="1" dirty="0">
                <a:solidFill>
                  <a:srgbClr val="000000"/>
                </a:solidFill>
                <a:latin typeface="+mn-lt"/>
              </a:rPr>
              <a:t> treatment </a:t>
            </a:r>
            <a:endParaRPr lang="en-US" sz="40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/>
          <a:lstStyle/>
          <a:p>
            <a:r>
              <a:rPr lang="en-US" sz="2800" b="1" dirty="0">
                <a:latin typeface="Arial Narrow" pitchFamily="34" charset="0"/>
              </a:rPr>
              <a:t>Evidence-based psychopharmacological strategies for ‘as needed’ treatment </a:t>
            </a:r>
          </a:p>
          <a:p>
            <a:endParaRPr lang="en-US" sz="2800" b="1" dirty="0">
              <a:latin typeface="Arial Narrow" pitchFamily="34" charset="0"/>
            </a:endParaRPr>
          </a:p>
          <a:p>
            <a:r>
              <a:rPr lang="en-US" sz="2800" b="1" dirty="0">
                <a:latin typeface="Arial Narrow" pitchFamily="34" charset="0"/>
              </a:rPr>
              <a:t>More palatable for non-dependent problem drinkers with high cravings and a F/H of alcohol dependence who acknowledge difficulties controlling drinking</a:t>
            </a:r>
          </a:p>
          <a:p>
            <a:endParaRPr lang="en-US" sz="2800" b="1" dirty="0">
              <a:latin typeface="Arial Narrow" pitchFamily="34" charset="0"/>
            </a:endParaRPr>
          </a:p>
          <a:p>
            <a:r>
              <a:rPr lang="en-US" sz="2800" b="1" dirty="0">
                <a:latin typeface="Arial Narrow" pitchFamily="34" charset="0"/>
              </a:rPr>
              <a:t>Preferable in alcohol-dependent patients who are chronically treatment non-adherent  </a:t>
            </a:r>
          </a:p>
          <a:p>
            <a:pPr>
              <a:buNone/>
            </a:pPr>
            <a:endParaRPr lang="en-US" sz="2400" b="1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err="1"/>
              <a:t>Injectable</a:t>
            </a:r>
            <a:r>
              <a:rPr lang="en-US" sz="4000" b="1" dirty="0"/>
              <a:t> </a:t>
            </a:r>
            <a:r>
              <a:rPr lang="en-US" sz="4000" b="1" dirty="0" err="1"/>
              <a:t>Naltrexone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r>
              <a:rPr lang="en-US" sz="2800" b="1" dirty="0">
                <a:latin typeface="Arial Narrow" pitchFamily="34" charset="0"/>
              </a:rPr>
              <a:t>Extended-release </a:t>
            </a:r>
            <a:r>
              <a:rPr lang="en-US" sz="2800" b="1" dirty="0" err="1">
                <a:latin typeface="Arial Narrow" pitchFamily="34" charset="0"/>
              </a:rPr>
              <a:t>injectable</a:t>
            </a:r>
            <a:r>
              <a:rPr lang="en-US" sz="2800" b="1" dirty="0">
                <a:latin typeface="Arial Narrow" pitchFamily="34" charset="0"/>
              </a:rPr>
              <a:t> </a:t>
            </a:r>
            <a:r>
              <a:rPr lang="en-US" sz="2800" b="1" dirty="0" err="1">
                <a:latin typeface="Arial Narrow" pitchFamily="34" charset="0"/>
              </a:rPr>
              <a:t>naltrexone</a:t>
            </a:r>
            <a:r>
              <a:rPr lang="en-US" sz="2800" b="1" dirty="0">
                <a:latin typeface="Arial Narrow" pitchFamily="34" charset="0"/>
              </a:rPr>
              <a:t> was developed to address the challenge of patient compliance</a:t>
            </a:r>
          </a:p>
          <a:p>
            <a:endParaRPr lang="en-US" sz="2800" b="1" dirty="0">
              <a:latin typeface="Arial Narrow" pitchFamily="34" charset="0"/>
            </a:endParaRPr>
          </a:p>
          <a:p>
            <a:r>
              <a:rPr lang="en-US" sz="2800" b="1" dirty="0">
                <a:latin typeface="Arial Narrow" pitchFamily="34" charset="0"/>
              </a:rPr>
              <a:t>A 30-day dose in a single injection (380 mg delivered monthly)</a:t>
            </a:r>
          </a:p>
          <a:p>
            <a:endParaRPr lang="en-US" sz="2800" b="1" dirty="0">
              <a:latin typeface="Arial Narrow" pitchFamily="34" charset="0"/>
            </a:endParaRPr>
          </a:p>
          <a:p>
            <a:r>
              <a:rPr lang="en-US" sz="2800" b="1" dirty="0">
                <a:latin typeface="Arial Narrow" pitchFamily="34" charset="0"/>
              </a:rPr>
              <a:t>Medication was approved by the FDA as a treatment for AUD in 2006</a:t>
            </a:r>
          </a:p>
          <a:p>
            <a:endParaRPr lang="en-US" sz="2800" b="1" dirty="0">
              <a:latin typeface="Arial Narrow" pitchFamily="34" charset="0"/>
            </a:endParaRPr>
          </a:p>
          <a:p>
            <a:r>
              <a:rPr lang="en-US" sz="2800" b="1" dirty="0">
                <a:latin typeface="Arial Narrow" pitchFamily="34" charset="0"/>
              </a:rPr>
              <a:t>Not yet approved and available in India for clinical use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err="1"/>
              <a:t>Nalmefene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>
                <a:latin typeface="Arial Narrow" pitchFamily="34" charset="0"/>
              </a:rPr>
              <a:t>Unlike </a:t>
            </a:r>
            <a:r>
              <a:rPr lang="en-US" sz="2400" b="1" dirty="0" err="1">
                <a:latin typeface="Arial Narrow" pitchFamily="34" charset="0"/>
              </a:rPr>
              <a:t>naltrexone</a:t>
            </a:r>
            <a:r>
              <a:rPr lang="en-US" sz="2400" b="1" dirty="0">
                <a:latin typeface="Arial Narrow" pitchFamily="34" charset="0"/>
              </a:rPr>
              <a:t>, which is a relatively pure mu and delta receptor antagonist, </a:t>
            </a:r>
            <a:r>
              <a:rPr lang="en-US" sz="2400" b="1" dirty="0" err="1">
                <a:latin typeface="Arial Narrow" pitchFamily="34" charset="0"/>
              </a:rPr>
              <a:t>nalmefene</a:t>
            </a:r>
            <a:r>
              <a:rPr lang="en-US" sz="2400" b="1" dirty="0">
                <a:latin typeface="Arial Narrow" pitchFamily="34" charset="0"/>
              </a:rPr>
              <a:t> has a partial agonist effect on kappa receptors</a:t>
            </a:r>
          </a:p>
          <a:p>
            <a:endParaRPr lang="en-US" sz="2400" b="1" dirty="0">
              <a:latin typeface="Arial Narrow" pitchFamily="34" charset="0"/>
            </a:endParaRPr>
          </a:p>
          <a:p>
            <a:r>
              <a:rPr lang="en-US" sz="2400" b="1" dirty="0">
                <a:latin typeface="Arial Narrow" pitchFamily="34" charset="0"/>
              </a:rPr>
              <a:t>Stimulation of kappa receptors is able to antagonize the acute reward and positive reinforcement effects of drugs by decreasing dopamine in the nucleus </a:t>
            </a:r>
            <a:r>
              <a:rPr lang="en-US" sz="2400" b="1" dirty="0" err="1">
                <a:latin typeface="Arial Narrow" pitchFamily="34" charset="0"/>
              </a:rPr>
              <a:t>accumbens</a:t>
            </a:r>
            <a:endParaRPr lang="en-US" sz="2400" b="1" dirty="0">
              <a:latin typeface="Arial Narrow" pitchFamily="34" charset="0"/>
            </a:endParaRPr>
          </a:p>
          <a:p>
            <a:endParaRPr lang="en-US" sz="2400" b="1" dirty="0">
              <a:latin typeface="Arial Narrow" pitchFamily="34" charset="0"/>
            </a:endParaRPr>
          </a:p>
          <a:p>
            <a:r>
              <a:rPr lang="en-US" sz="2400" b="1" dirty="0">
                <a:latin typeface="Arial Narrow" pitchFamily="34" charset="0"/>
              </a:rPr>
              <a:t>Partial agonist like </a:t>
            </a:r>
            <a:r>
              <a:rPr lang="en-US" sz="2400" b="1" dirty="0" err="1">
                <a:latin typeface="Arial Narrow" pitchFamily="34" charset="0"/>
              </a:rPr>
              <a:t>nalmefene</a:t>
            </a:r>
            <a:r>
              <a:rPr lang="en-US" sz="2400" b="1" dirty="0">
                <a:latin typeface="Arial Narrow" pitchFamily="34" charset="0"/>
              </a:rPr>
              <a:t> could act as a functional antagonist by limiting DYN/KOR hyperactivity 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Nalmefene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err="1">
                <a:latin typeface="Arial Narrow" pitchFamily="34" charset="0"/>
              </a:rPr>
              <a:t>Nalmefene</a:t>
            </a:r>
            <a:r>
              <a:rPr lang="en-US" sz="2400" b="1" dirty="0">
                <a:latin typeface="Arial Narrow" pitchFamily="34" charset="0"/>
              </a:rPr>
              <a:t> is rapidly absorbed after oral administration; the plasma half-life is about 12 hours </a:t>
            </a:r>
          </a:p>
          <a:p>
            <a:endParaRPr lang="en-US" sz="2400" b="1" dirty="0">
              <a:latin typeface="Arial Narrow" pitchFamily="34" charset="0"/>
            </a:endParaRPr>
          </a:p>
          <a:p>
            <a:r>
              <a:rPr lang="en-US" sz="2400" b="1" dirty="0">
                <a:latin typeface="Arial Narrow" pitchFamily="34" charset="0"/>
              </a:rPr>
              <a:t>Studies confirm the efficacy of </a:t>
            </a:r>
            <a:r>
              <a:rPr lang="en-US" sz="2400" b="1" dirty="0" err="1">
                <a:latin typeface="Arial Narrow" pitchFamily="34" charset="0"/>
              </a:rPr>
              <a:t>nalmefene</a:t>
            </a:r>
            <a:r>
              <a:rPr lang="en-US" sz="2400" b="1" dirty="0">
                <a:latin typeface="Arial Narrow" pitchFamily="34" charset="0"/>
              </a:rPr>
              <a:t> in reducing alcohol consumption in OPD patients with AUD (reducing the number of heavy drinking days and total alcohol consumption)</a:t>
            </a:r>
          </a:p>
          <a:p>
            <a:endParaRPr lang="en-US" sz="2400" b="1" dirty="0">
              <a:latin typeface="Arial Narrow" pitchFamily="34" charset="0"/>
            </a:endParaRPr>
          </a:p>
          <a:p>
            <a:r>
              <a:rPr lang="en-US" sz="2400" b="1" dirty="0" err="1">
                <a:latin typeface="Arial Narrow" pitchFamily="34" charset="0"/>
              </a:rPr>
              <a:t>Nalmefene</a:t>
            </a:r>
            <a:r>
              <a:rPr lang="en-US" sz="2400" b="1" dirty="0">
                <a:latin typeface="Arial Narrow" pitchFamily="34" charset="0"/>
              </a:rPr>
              <a:t> is well tolerated with minimal side effects </a:t>
            </a:r>
          </a:p>
          <a:p>
            <a:endParaRPr lang="en-US" sz="2400" b="1" dirty="0">
              <a:latin typeface="Arial Narrow" pitchFamily="34" charset="0"/>
            </a:endParaRPr>
          </a:p>
          <a:p>
            <a:r>
              <a:rPr lang="en-US" sz="2400" b="1" dirty="0">
                <a:latin typeface="Arial Narrow" pitchFamily="34" charset="0"/>
              </a:rPr>
              <a:t>Useful “as needed” treatment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0"/>
            <a:ext cx="8229600" cy="1143000"/>
          </a:xfrm>
        </p:spPr>
        <p:txBody>
          <a:bodyPr/>
          <a:lstStyle/>
          <a:p>
            <a:r>
              <a:rPr lang="en-US" sz="4000" b="1" dirty="0" err="1">
                <a:latin typeface="Arial Narrow" pitchFamily="34" charset="0"/>
              </a:rPr>
              <a:t>Topiramate</a:t>
            </a:r>
            <a:br>
              <a:rPr lang="en-US" b="1" dirty="0">
                <a:latin typeface="Arial Narrow" pitchFamily="34" charset="0"/>
              </a:rPr>
            </a:b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/>
              <a:t>Topiramate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ja-JP" sz="2800" b="1">
                <a:latin typeface="Arial Narrow" pitchFamily="34" charset="0"/>
                <a:ea typeface="ＭＳ Ｐゴシック" charset="-128"/>
              </a:rPr>
              <a:t>Decrease alcohol reinforcement and the propensity to drink. </a:t>
            </a:r>
          </a:p>
          <a:p>
            <a:pPr>
              <a:lnSpc>
                <a:spcPct val="80000"/>
              </a:lnSpc>
            </a:pPr>
            <a:endParaRPr lang="en-US" altLang="ja-JP" sz="2800" b="1">
              <a:latin typeface="Arial Narrow" pitchFamily="34" charset="0"/>
              <a:ea typeface="ＭＳ Ｐゴシック" charset="-128"/>
            </a:endParaRPr>
          </a:p>
          <a:p>
            <a:pPr>
              <a:lnSpc>
                <a:spcPct val="80000"/>
              </a:lnSpc>
            </a:pPr>
            <a:r>
              <a:rPr lang="en-US" altLang="ja-JP" sz="2800" b="1">
                <a:latin typeface="Arial Narrow" pitchFamily="34" charset="0"/>
                <a:ea typeface="ＭＳ Ｐゴシック" charset="-128"/>
              </a:rPr>
              <a:t>Topiramate might accomplish this by reducing corticomesolimbic dopamine release: </a:t>
            </a:r>
          </a:p>
          <a:p>
            <a:pPr>
              <a:lnSpc>
                <a:spcPct val="80000"/>
              </a:lnSpc>
            </a:pPr>
            <a:endParaRPr lang="en-US" altLang="ja-JP" sz="2800" b="1">
              <a:latin typeface="Arial Narrow" pitchFamily="34" charset="0"/>
              <a:ea typeface="ＭＳ Ｐゴシック" charset="-128"/>
            </a:endParaRPr>
          </a:p>
          <a:p>
            <a:pPr lvl="1">
              <a:lnSpc>
                <a:spcPct val="80000"/>
              </a:lnSpc>
            </a:pPr>
            <a:r>
              <a:rPr lang="en-US" altLang="ja-JP" sz="2400" b="1">
                <a:latin typeface="Arial Narrow" pitchFamily="34" charset="0"/>
                <a:ea typeface="ＭＳ Ｐゴシック" charset="-128"/>
              </a:rPr>
              <a:t>Facilitation of </a:t>
            </a:r>
            <a:r>
              <a:rPr lang="el-GR" altLang="ja-JP" sz="2400" b="1">
                <a:latin typeface="Arial Narrow" pitchFamily="34" charset="0"/>
              </a:rPr>
              <a:t>γ</a:t>
            </a:r>
            <a:r>
              <a:rPr lang="en-US" altLang="ja-JP" sz="2400" b="1">
                <a:latin typeface="Arial Narrow" pitchFamily="34" charset="0"/>
                <a:ea typeface="ＭＳ Ｐゴシック" charset="-128"/>
              </a:rPr>
              <a:t>-aminobutyric acid function through a nonbenzodiazepine site on the </a:t>
            </a:r>
            <a:r>
              <a:rPr lang="el-GR" altLang="ja-JP" sz="2400" b="1">
                <a:latin typeface="Arial Narrow" pitchFamily="34" charset="0"/>
              </a:rPr>
              <a:t>γ</a:t>
            </a:r>
            <a:r>
              <a:rPr lang="en-US" altLang="ja-JP" sz="2400" b="1">
                <a:latin typeface="Arial Narrow" pitchFamily="34" charset="0"/>
                <a:ea typeface="ＭＳ Ｐゴシック" charset="-128"/>
              </a:rPr>
              <a:t>-aminobutyric acid-A receptor </a:t>
            </a:r>
          </a:p>
          <a:p>
            <a:pPr lvl="1">
              <a:lnSpc>
                <a:spcPct val="80000"/>
              </a:lnSpc>
            </a:pPr>
            <a:endParaRPr lang="en-US" altLang="ja-JP" sz="2400" b="1">
              <a:latin typeface="Arial Narrow" pitchFamily="34" charset="0"/>
              <a:ea typeface="ＭＳ Ｐゴシック" charset="-128"/>
            </a:endParaRPr>
          </a:p>
          <a:p>
            <a:pPr lvl="1">
              <a:lnSpc>
                <a:spcPct val="80000"/>
              </a:lnSpc>
            </a:pPr>
            <a:r>
              <a:rPr lang="en-US" altLang="ja-JP" sz="2400" b="1">
                <a:latin typeface="Arial Narrow" pitchFamily="34" charset="0"/>
                <a:ea typeface="ＭＳ Ｐゴシック" charset="-128"/>
              </a:rPr>
              <a:t>antagonism of glutamate activity at -amino-3-hydroxy-5-methylisoxazole- 4-propionic acid and kainate receptors</a:t>
            </a: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5562600" y="6172200"/>
            <a:ext cx="21066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200" b="1">
                <a:ea typeface="ＭＳ Ｐゴシック" charset="-128"/>
              </a:rPr>
              <a:t>Johnson et al, JAMA, 2007</a:t>
            </a:r>
            <a:endParaRPr lang="en-US" sz="1200" b="1"/>
          </a:p>
          <a:p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/>
              <a:t>Topiramate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altLang="ja-JP" sz="2800" b="1" dirty="0">
                <a:latin typeface="Arial Narrow" pitchFamily="34" charset="0"/>
                <a:ea typeface="ＭＳ Ｐゴシック" charset="-128"/>
              </a:rPr>
              <a:t>300 mg per day of the anticonvulsant </a:t>
            </a:r>
            <a:r>
              <a:rPr lang="en-US" altLang="ja-JP" sz="2800" b="1" dirty="0" err="1">
                <a:latin typeface="Arial Narrow" pitchFamily="34" charset="0"/>
                <a:ea typeface="ＭＳ Ｐゴシック" charset="-128"/>
              </a:rPr>
              <a:t>topiramate</a:t>
            </a:r>
            <a:r>
              <a:rPr lang="en-US" altLang="ja-JP" sz="2800" b="1" dirty="0">
                <a:latin typeface="Arial Narrow" pitchFamily="34" charset="0"/>
                <a:ea typeface="ＭＳ Ｐゴシック" charset="-128"/>
              </a:rPr>
              <a:t> reported up to a 16% reduction in heavy drinking days</a:t>
            </a:r>
          </a:p>
          <a:p>
            <a:endParaRPr lang="en-US" altLang="ja-JP" sz="2800" b="1" dirty="0">
              <a:latin typeface="Arial Narrow" pitchFamily="34" charset="0"/>
              <a:ea typeface="ＭＳ Ｐゴシック" charset="-128"/>
            </a:endParaRPr>
          </a:p>
          <a:p>
            <a:r>
              <a:rPr lang="en-US" altLang="ja-JP" sz="2800" b="1" dirty="0">
                <a:latin typeface="Arial Narrow" pitchFamily="34" charset="0"/>
                <a:ea typeface="ＭＳ Ｐゴシック" charset="-128"/>
              </a:rPr>
              <a:t>The most common adverse events: cognitive dysfunction, abnormal sensations (</a:t>
            </a:r>
            <a:r>
              <a:rPr lang="en-US" altLang="ja-JP" sz="2800" b="1" dirty="0" err="1">
                <a:latin typeface="Arial Narrow" pitchFamily="34" charset="0"/>
                <a:ea typeface="ＭＳ Ｐゴシック" charset="-128"/>
              </a:rPr>
              <a:t>eg</a:t>
            </a:r>
            <a:r>
              <a:rPr lang="en-US" altLang="ja-JP" sz="2800" b="1" dirty="0">
                <a:latin typeface="Arial Narrow" pitchFamily="34" charset="0"/>
                <a:ea typeface="ＭＳ Ｐゴシック" charset="-128"/>
              </a:rPr>
              <a:t>, numbness and tingling), and anorexia and taste abnormalities </a:t>
            </a:r>
          </a:p>
          <a:p>
            <a:endParaRPr lang="en-US" altLang="ja-JP" sz="2800" b="1" dirty="0">
              <a:latin typeface="Arial Narrow" pitchFamily="34" charset="0"/>
              <a:ea typeface="ＭＳ Ｐゴシック" charset="-128"/>
            </a:endParaRPr>
          </a:p>
          <a:p>
            <a:r>
              <a:rPr lang="en-US" altLang="ja-JP" sz="2800" b="1" dirty="0">
                <a:latin typeface="Arial Narrow" pitchFamily="34" charset="0"/>
                <a:ea typeface="ＭＳ Ｐゴシック" charset="-128"/>
              </a:rPr>
              <a:t>Rare but serious adverse events: metabolic acidosis, acute myopia, and secondary narrow-angle glaucoma</a:t>
            </a:r>
            <a:endParaRPr lang="en-US" sz="2800" b="1" dirty="0">
              <a:latin typeface="Arial Narrow" pitchFamily="34" charset="0"/>
            </a:endParaRPr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5562600" y="6172200"/>
            <a:ext cx="20796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200" b="1" dirty="0" err="1">
                <a:ea typeface="ＭＳ Ｐゴシック" charset="-128"/>
              </a:rPr>
              <a:t>Schuckit</a:t>
            </a:r>
            <a:r>
              <a:rPr lang="en-US" altLang="ja-JP" sz="1200" b="1" dirty="0">
                <a:ea typeface="ＭＳ Ｐゴシック" charset="-128"/>
              </a:rPr>
              <a:t>, Lancet Jan 2009</a:t>
            </a:r>
            <a:endParaRPr lang="en-US" sz="1200" b="1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/>
          <a:lstStyle/>
          <a:p>
            <a:r>
              <a:rPr lang="en-US" sz="4000" b="1" dirty="0" err="1">
                <a:latin typeface="Arial Narrow" pitchFamily="34" charset="0"/>
              </a:rPr>
              <a:t>Baclofen</a:t>
            </a:r>
            <a:endParaRPr lang="en-US" sz="4000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err="1"/>
              <a:t>Baclofen</a:t>
            </a:r>
            <a:endParaRPr lang="en-US" sz="4000" b="1" dirty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latin typeface="Arial Narrow" pitchFamily="34" charset="0"/>
              </a:rPr>
              <a:t>Baclofen is a potent GABA- B receptor agonist</a:t>
            </a:r>
          </a:p>
          <a:p>
            <a:endParaRPr lang="en-US" b="1">
              <a:latin typeface="Arial Narrow" pitchFamily="34" charset="0"/>
            </a:endParaRPr>
          </a:p>
          <a:p>
            <a:endParaRPr lang="en-US" b="1">
              <a:latin typeface="Arial Narrow" pitchFamily="34" charset="0"/>
            </a:endParaRPr>
          </a:p>
          <a:p>
            <a:r>
              <a:rPr lang="en-US" b="1">
                <a:latin typeface="Arial Narrow" pitchFamily="34" charset="0"/>
              </a:rPr>
              <a:t>Baclofen is an agent to completely suppress craving at doses &gt; 3 mg/kg body weight</a:t>
            </a:r>
          </a:p>
          <a:p>
            <a:endParaRPr lang="en-US" b="1">
              <a:latin typeface="Arial Narrow" pitchFamily="34" charset="0"/>
            </a:endParaRPr>
          </a:p>
          <a:p>
            <a:pPr>
              <a:buFontTx/>
              <a:buNone/>
            </a:pPr>
            <a:endParaRPr lang="en-US"/>
          </a:p>
          <a:p>
            <a:endParaRPr lang="en-US"/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2193925" y="6259513"/>
            <a:ext cx="60086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/>
              <a:t>Gache &amp; Hadengue, 2008, Journal of Hepatology 49 (2008) 1083–1087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US" sz="2800" b="1"/>
            </a:br>
            <a:r>
              <a:rPr lang="en-US" sz="4000" b="1"/>
              <a:t>Baclofen and </a:t>
            </a:r>
            <a:br>
              <a:rPr lang="en-US" sz="4000" b="1"/>
            </a:br>
            <a:r>
              <a:rPr lang="en-US" sz="4000" b="1"/>
              <a:t>Alcohol dependence</a:t>
            </a:r>
            <a:br>
              <a:rPr lang="en-US" sz="4000" b="1"/>
            </a:br>
            <a:endParaRPr lang="en-US" sz="4000" b="1"/>
          </a:p>
        </p:txBody>
      </p:sp>
      <p:sp>
        <p:nvSpPr>
          <p:cNvPr id="99336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b="1">
                <a:latin typeface="Arial Narrow" pitchFamily="34" charset="0"/>
              </a:rPr>
              <a:t>Baclofen (at doses of 30 mg/day for 10 days) has been found to suppress symptoms of alcohol withdrawal syndrome with an efficacy comparable with that of the ‘gold standard’ diazepam.</a:t>
            </a:r>
          </a:p>
          <a:p>
            <a:endParaRPr lang="en-US" sz="2800" b="1">
              <a:latin typeface="Arial Narrow" pitchFamily="34" charset="0"/>
            </a:endParaRPr>
          </a:p>
          <a:p>
            <a:r>
              <a:rPr lang="en-US" sz="2800" b="1">
                <a:latin typeface="Arial Narrow" pitchFamily="34" charset="0"/>
              </a:rPr>
              <a:t>Baclofen (30 mg/day)</a:t>
            </a:r>
            <a:r>
              <a:rPr lang="en-US" sz="2800"/>
              <a:t> </a:t>
            </a:r>
            <a:r>
              <a:rPr lang="en-US" sz="2800" b="1">
                <a:latin typeface="Arial Narrow" pitchFamily="34" charset="0"/>
              </a:rPr>
              <a:t>displayed proven efficacy in reducing the main components of craving (obsessive and compulsive) and in suppressing alcohol intake</a:t>
            </a:r>
          </a:p>
          <a:p>
            <a:endParaRPr lang="en-US" sz="2800"/>
          </a:p>
          <a:p>
            <a:endParaRPr lang="en-US" sz="2800"/>
          </a:p>
        </p:txBody>
      </p:sp>
      <p:sp>
        <p:nvSpPr>
          <p:cNvPr id="99334" name="Text Box 6"/>
          <p:cNvSpPr txBox="1">
            <a:spLocks noChangeArrowheads="1"/>
          </p:cNvSpPr>
          <p:nvPr/>
        </p:nvSpPr>
        <p:spPr bwMode="auto">
          <a:xfrm>
            <a:off x="3352800" y="6126163"/>
            <a:ext cx="5402263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/>
              <a:t>Addolorato et al, Drug Focus, doi : 10. 1111 / j .1742-1241 .2006. 01065. x</a:t>
            </a:r>
          </a:p>
          <a:p>
            <a:endParaRPr lang="en-US" sz="1200" b="1"/>
          </a:p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/>
              <a:t>Shift from alcohol/drug ‘liking’ to </a:t>
            </a:r>
            <a:br>
              <a:rPr lang="en-US" sz="3600" b="1"/>
            </a:br>
            <a:r>
              <a:rPr lang="en-US" sz="3600" b="1"/>
              <a:t>alcohol/drug ‘wanting’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	               </a:t>
            </a:r>
            <a:r>
              <a:rPr lang="en-US" sz="2400" b="1">
                <a:latin typeface="Arial Narrow" pitchFamily="34" charset="0"/>
              </a:rPr>
              <a:t>Continued exposure to alcohol/drug</a:t>
            </a:r>
          </a:p>
          <a:p>
            <a:pPr>
              <a:buFontTx/>
              <a:buNone/>
            </a:pPr>
            <a:endParaRPr lang="en-US" b="1">
              <a:latin typeface="Arial Narrow" pitchFamily="34" charset="0"/>
            </a:endParaRPr>
          </a:p>
          <a:p>
            <a:pPr>
              <a:buFontTx/>
              <a:buNone/>
            </a:pPr>
            <a:endParaRPr lang="en-US" b="1">
              <a:latin typeface="Arial Narrow" pitchFamily="34" charset="0"/>
            </a:endParaRPr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>
            <a:off x="4495800" y="24384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295400" y="3124200"/>
            <a:ext cx="6911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latin typeface="Arial Narrow" pitchFamily="34" charset="0"/>
              </a:rPr>
              <a:t>Pathological shift of the alcohol user’s hedonic set point</a:t>
            </a:r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>
            <a:off x="4495800" y="3657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2286000" y="4419600"/>
            <a:ext cx="4802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latin typeface="Arial Narrow" pitchFamily="34" charset="0"/>
              </a:rPr>
              <a:t>Dysregulation of brain reward systems</a:t>
            </a:r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>
            <a:off x="4495800" y="4876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1371600" y="5562600"/>
            <a:ext cx="7415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latin typeface="Arial Narrow" pitchFamily="34" charset="0"/>
              </a:rPr>
              <a:t>Loss of control over alcohol/drug intake and compulsive use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sz="4000" b="1" dirty="0" err="1"/>
              <a:t>Baclofen</a:t>
            </a:r>
            <a:r>
              <a:rPr lang="en-US" sz="4000" b="1" dirty="0"/>
              <a:t>: Safety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b="1">
                <a:latin typeface="Arial Narrow" pitchFamily="34" charset="0"/>
              </a:rPr>
              <a:t>Baclofen has been employed for years as a particularly manageable and safe antispasticity drug</a:t>
            </a:r>
          </a:p>
          <a:p>
            <a:pPr>
              <a:lnSpc>
                <a:spcPct val="80000"/>
              </a:lnSpc>
            </a:pPr>
            <a:endParaRPr lang="en-US" sz="2800" b="1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800" b="1">
                <a:latin typeface="Arial Narrow" pitchFamily="34" charset="0"/>
              </a:rPr>
              <a:t>Tolerability was fair in all baclofen-treated patients</a:t>
            </a:r>
          </a:p>
          <a:p>
            <a:pPr>
              <a:lnSpc>
                <a:spcPct val="80000"/>
              </a:lnSpc>
            </a:pPr>
            <a:endParaRPr lang="en-US" sz="2800" b="1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800" b="1">
                <a:latin typeface="Arial Narrow" pitchFamily="34" charset="0"/>
              </a:rPr>
              <a:t>No drug-induced euphoria or other pleasurable effects or any degree of craving for the drug. </a:t>
            </a:r>
          </a:p>
          <a:p>
            <a:pPr>
              <a:lnSpc>
                <a:spcPct val="80000"/>
              </a:lnSpc>
            </a:pPr>
            <a:endParaRPr lang="en-US" sz="2800" b="1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800" b="1">
                <a:latin typeface="Arial Narrow" pitchFamily="34" charset="0"/>
              </a:rPr>
              <a:t>On discontinuation of baclofen, no drug withdrawal syndrome and/or side effects due to drug suspension were observed.</a:t>
            </a:r>
          </a:p>
          <a:p>
            <a:pPr>
              <a:lnSpc>
                <a:spcPct val="80000"/>
              </a:lnSpc>
            </a:pPr>
            <a:endParaRPr lang="en-US" sz="2800" b="1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endParaRPr lang="en-US" sz="2800"/>
          </a:p>
        </p:txBody>
      </p:sp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2955925" y="6205538"/>
            <a:ext cx="540226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/>
              <a:t>Addolorato et al, Drug Focus, doi : 10. 1111 / j .1742-1241 .2006. 01065. x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err="1"/>
              <a:t>Baclofen</a:t>
            </a:r>
            <a:r>
              <a:rPr lang="en-US" sz="4000" b="1" dirty="0"/>
              <a:t>: Efficacy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With no </a:t>
            </a:r>
            <a:r>
              <a:rPr lang="en-US" dirty="0" err="1"/>
              <a:t>comorbid</a:t>
            </a:r>
            <a:r>
              <a:rPr lang="en-US" dirty="0"/>
              <a:t> anxiety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With </a:t>
            </a:r>
            <a:r>
              <a:rPr lang="en-US" dirty="0" err="1"/>
              <a:t>comorbid</a:t>
            </a:r>
            <a:r>
              <a:rPr lang="en-US" dirty="0"/>
              <a:t> anxiety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405158"/>
            <a:ext cx="4040188" cy="3490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5025" y="2362200"/>
            <a:ext cx="404177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err="1"/>
              <a:t>Neurocircuitry</a:t>
            </a:r>
            <a:r>
              <a:rPr lang="en-US" sz="4000" b="1" dirty="0"/>
              <a:t> associated with pharmacological treatments</a:t>
            </a:r>
            <a:endParaRPr lang="en-US" sz="4000" dirty="0"/>
          </a:p>
        </p:txBody>
      </p:sp>
      <p:pic>
        <p:nvPicPr>
          <p:cNvPr id="4" name="Content Placeholder 3" descr="An external file that holds a picture, illustration, etc.&#10;Object name is nihms170160f2.jpg Object name is nihms170160f2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447800"/>
            <a:ext cx="6553200" cy="472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971800" y="6248400"/>
            <a:ext cx="46606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>
                <a:solidFill>
                  <a:srgbClr val="7030A0"/>
                </a:solidFill>
                <a:latin typeface="Arial Narrow" pitchFamily="34" charset="0"/>
              </a:rPr>
              <a:t>Koob</a:t>
            </a:r>
            <a:r>
              <a:rPr lang="en-US" sz="1600" b="1" dirty="0">
                <a:solidFill>
                  <a:srgbClr val="7030A0"/>
                </a:solidFill>
                <a:latin typeface="Arial Narrow" pitchFamily="34" charset="0"/>
              </a:rPr>
              <a:t> &amp; </a:t>
            </a:r>
            <a:r>
              <a:rPr lang="en-US" sz="1600" b="1" dirty="0" err="1">
                <a:solidFill>
                  <a:srgbClr val="7030A0"/>
                </a:solidFill>
                <a:latin typeface="Arial Narrow" pitchFamily="34" charset="0"/>
              </a:rPr>
              <a:t>Zorilla</a:t>
            </a:r>
            <a:r>
              <a:rPr lang="en-US" sz="1600" b="1" dirty="0">
                <a:solidFill>
                  <a:srgbClr val="7030A0"/>
                </a:solidFill>
                <a:latin typeface="Arial Narrow" pitchFamily="34" charset="0"/>
              </a:rPr>
              <a:t>, </a:t>
            </a:r>
            <a:r>
              <a:rPr lang="nl-NL" sz="1600" b="1" dirty="0">
                <a:solidFill>
                  <a:srgbClr val="7030A0"/>
                </a:solidFill>
                <a:latin typeface="Arial Narrow" pitchFamily="34" charset="0"/>
              </a:rPr>
              <a:t>Curr Opin Investig Drugs. 2010; 11(1): 63</a:t>
            </a:r>
            <a:endParaRPr lang="en-US" sz="1600" b="1" dirty="0">
              <a:solidFill>
                <a:srgbClr val="7030A0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313612" cy="1143000"/>
          </a:xfrm>
        </p:spPr>
        <p:txBody>
          <a:bodyPr/>
          <a:lstStyle/>
          <a:p>
            <a:r>
              <a:rPr lang="en-US" b="1" dirty="0"/>
              <a:t>Summary of drugs used in </a:t>
            </a:r>
            <a:br>
              <a:rPr lang="en-US" b="1" dirty="0"/>
            </a:br>
            <a:r>
              <a:rPr lang="en-US" b="1" dirty="0"/>
              <a:t>Alcohol Use Disorder</a:t>
            </a:r>
          </a:p>
        </p:txBody>
      </p:sp>
      <p:graphicFrame>
        <p:nvGraphicFramePr>
          <p:cNvPr id="64575" name="Group 6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7692255"/>
              </p:ext>
            </p:extLst>
          </p:nvPr>
        </p:nvGraphicFramePr>
        <p:xfrm>
          <a:off x="762000" y="1447800"/>
          <a:ext cx="8077200" cy="4698048"/>
        </p:xfrm>
        <a:graphic>
          <a:graphicData uri="http://schemas.openxmlformats.org/drawingml/2006/table">
            <a:tbl>
              <a:tblPr/>
              <a:tblGrid>
                <a:gridCol w="403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8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Drug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Mechanisms and Dose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Naltrexone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Oral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Intramuscular injection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µ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-Opiate receptors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charset="-128"/>
                        </a:rPr>
                        <a:t>50–100 mg per day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charset="-128"/>
                        </a:rPr>
                        <a:t>380 mg per month 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0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Acamprosate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Interfere with conditioned responses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charset="-128"/>
                        </a:rPr>
                        <a:t>666 mg three times per day 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charset="-128"/>
                        </a:rPr>
                        <a:t>Baclofen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charset="-128"/>
                        </a:rPr>
                        <a:t>GABA receptors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charset="-128"/>
                        </a:rPr>
                        <a:t>30-60 mg and above per day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7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charset="-128"/>
                        </a:rPr>
                        <a:t>Disulfiram 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Trigger aversion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charset="-128"/>
                        </a:rPr>
                        <a:t>250 mg per day 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charset="-128"/>
                        </a:rPr>
                        <a:t>Topiramate</a:t>
                      </a:r>
                      <a:r>
                        <a:rPr kumimoji="0" lang="en-US" altLang="ja-JP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charset="-128"/>
                        </a:rPr>
                        <a:t> 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Inhibit DA increase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charset="-128"/>
                        </a:rPr>
                        <a:t>300 mg per day 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4535" name="Text Box 23"/>
          <p:cNvSpPr txBox="1">
            <a:spLocks noChangeArrowheads="1"/>
          </p:cNvSpPr>
          <p:nvPr/>
        </p:nvSpPr>
        <p:spPr bwMode="auto">
          <a:xfrm>
            <a:off x="1752600" y="6248400"/>
            <a:ext cx="69342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ja-JP" sz="1400" b="1" dirty="0" err="1">
                <a:solidFill>
                  <a:srgbClr val="7030A0"/>
                </a:solidFill>
                <a:latin typeface="Arial Narrow" pitchFamily="34" charset="0"/>
                <a:ea typeface="ＭＳ Ｐゴシック" charset="-128"/>
              </a:rPr>
              <a:t>Schuckit</a:t>
            </a:r>
            <a:r>
              <a:rPr lang="en-US" altLang="ja-JP" sz="1400" b="1" dirty="0">
                <a:solidFill>
                  <a:srgbClr val="7030A0"/>
                </a:solidFill>
                <a:latin typeface="Arial Narrow" pitchFamily="34" charset="0"/>
                <a:ea typeface="ＭＳ Ｐゴシック" charset="-128"/>
              </a:rPr>
              <a:t>, Lancet Jan 2009</a:t>
            </a:r>
          </a:p>
          <a:p>
            <a:r>
              <a:rPr lang="en-US" sz="1400" b="1" dirty="0">
                <a:solidFill>
                  <a:srgbClr val="7030A0"/>
                </a:solidFill>
                <a:latin typeface="Arial Narrow" pitchFamily="34" charset="0"/>
              </a:rPr>
              <a:t>Baler &amp; </a:t>
            </a:r>
            <a:r>
              <a:rPr lang="en-US" sz="1400" b="1" dirty="0" err="1">
                <a:solidFill>
                  <a:srgbClr val="7030A0"/>
                </a:solidFill>
                <a:latin typeface="Arial Narrow" pitchFamily="34" charset="0"/>
              </a:rPr>
              <a:t>Volkow</a:t>
            </a:r>
            <a:r>
              <a:rPr lang="en-US" sz="1400" b="1" dirty="0">
                <a:solidFill>
                  <a:srgbClr val="7030A0"/>
                </a:solidFill>
                <a:latin typeface="Arial Narrow" pitchFamily="34" charset="0"/>
              </a:rPr>
              <a:t>, TRENDS in Molecular Medicine Vol.12 No.12; 2006</a:t>
            </a:r>
          </a:p>
          <a:p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6182170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124200"/>
            <a:ext cx="8229600" cy="1143000"/>
          </a:xfrm>
        </p:spPr>
        <p:txBody>
          <a:bodyPr/>
          <a:lstStyle/>
          <a:p>
            <a:r>
              <a:rPr lang="en-US" b="1"/>
              <a:t>Other medications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/>
              <a:t>Aripiprazole</a:t>
            </a:r>
            <a:br>
              <a:rPr lang="en-US" sz="4000" b="1"/>
            </a:br>
            <a:endParaRPr lang="en-US" sz="4000" b="1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b="1" dirty="0">
                <a:latin typeface="Arial Narrow" pitchFamily="34" charset="0"/>
              </a:rPr>
              <a:t>Aripiprazole functions as a partial agonist at dopamine D2 and 5-HT1A receptors and as an antagonist at the  5-HT2A receptor</a:t>
            </a:r>
          </a:p>
          <a:p>
            <a:endParaRPr lang="en-US" sz="2800" b="1" dirty="0">
              <a:latin typeface="Arial Narrow" pitchFamily="34" charset="0"/>
            </a:endParaRPr>
          </a:p>
          <a:p>
            <a:r>
              <a:rPr lang="en-US" sz="2800" b="1" dirty="0">
                <a:latin typeface="Arial Narrow" pitchFamily="34" charset="0"/>
              </a:rPr>
              <a:t>Aripiprazole at the same level of efficacy of Naltrexone</a:t>
            </a:r>
          </a:p>
          <a:p>
            <a:endParaRPr lang="en-US" sz="2800" b="1" dirty="0">
              <a:latin typeface="Arial Narrow" pitchFamily="34" charset="0"/>
            </a:endParaRP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4038600" y="6248400"/>
            <a:ext cx="40989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/>
              <a:t>Martinotti et al, Journal of Psychopharmacology, 2009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/>
              <a:t>Serotonin and </a:t>
            </a:r>
            <a:br>
              <a:rPr lang="en-US" sz="4000" b="1"/>
            </a:br>
            <a:r>
              <a:rPr lang="en-US" sz="4000" b="1"/>
              <a:t>alcohol dependence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525963"/>
          </a:xfrm>
        </p:spPr>
        <p:txBody>
          <a:bodyPr/>
          <a:lstStyle/>
          <a:p>
            <a:r>
              <a:rPr lang="en-US" b="1">
                <a:latin typeface="Arial Narrow" pitchFamily="34" charset="0"/>
              </a:rPr>
              <a:t>Those with early-onset alcoholism may better respond to ondansetron (a 5-HT3 receptor antagonist) than to SSRIs</a:t>
            </a:r>
          </a:p>
          <a:p>
            <a:endParaRPr lang="en-US" b="1">
              <a:latin typeface="Arial Narrow" pitchFamily="34" charset="0"/>
            </a:endParaRPr>
          </a:p>
          <a:p>
            <a:r>
              <a:rPr lang="en-US" b="1">
                <a:latin typeface="Arial Narrow" pitchFamily="34" charset="0"/>
              </a:rPr>
              <a:t>Those with late-onset alcoholism may respond better with SSRIs</a:t>
            </a:r>
          </a:p>
          <a:p>
            <a:endParaRPr lang="en-US"/>
          </a:p>
        </p:txBody>
      </p:sp>
      <p:sp>
        <p:nvSpPr>
          <p:cNvPr id="98308" name="Text Box 4"/>
          <p:cNvSpPr txBox="1">
            <a:spLocks noChangeArrowheads="1"/>
          </p:cNvSpPr>
          <p:nvPr/>
        </p:nvSpPr>
        <p:spPr bwMode="auto">
          <a:xfrm>
            <a:off x="1828800" y="5867400"/>
            <a:ext cx="5924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/>
              <a:t>Johnson BA, ALCOHOLISM: CLINICAL AND EXPERIMENTAL RESEARCH, 2000</a:t>
            </a:r>
          </a:p>
          <a:p>
            <a:endParaRPr lang="en-US" sz="1200" b="1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Potential medications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8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CC0099"/>
                          </a:solidFill>
                          <a:latin typeface="Arial Narrow" pitchFamily="34" charset="0"/>
                        </a:rPr>
                        <a:t>Target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CC0099"/>
                          </a:solidFill>
                          <a:latin typeface="Arial Narrow" pitchFamily="34" charset="0"/>
                        </a:rPr>
                        <a:t>Agent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CC0099"/>
                          </a:solidFill>
                          <a:latin typeface="Arial Narrow" pitchFamily="34" charset="0"/>
                        </a:rPr>
                        <a:t>Mechanism of 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CC0099"/>
                          </a:solidFill>
                          <a:latin typeface="Arial Narrow" pitchFamily="34" charset="0"/>
                        </a:rPr>
                        <a:t>Efficacy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kern="1200" baseline="0" dirty="0" err="1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Neuropeptides</a:t>
                      </a:r>
                      <a:endParaRPr lang="en-US" b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baseline="0" dirty="0" err="1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Antalarmin</a:t>
                      </a:r>
                      <a:endParaRPr lang="en-US" b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baseline="0" dirty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CRF1 receptor</a:t>
                      </a:r>
                    </a:p>
                    <a:p>
                      <a:r>
                        <a:rPr lang="en-US" sz="1800" b="1" kern="1200" baseline="0" dirty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antagonist</a:t>
                      </a:r>
                      <a:endParaRPr lang="en-US" b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baseline="0" dirty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Reduces ethanol consumption and attenuates stress-induced</a:t>
                      </a:r>
                    </a:p>
                    <a:p>
                      <a:r>
                        <a:rPr lang="en-US" sz="1800" b="1" kern="1200" baseline="0" dirty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reinstatement of alcohol</a:t>
                      </a:r>
                      <a:endParaRPr lang="en-US" b="1" dirty="0">
                        <a:latin typeface="Arial Narrow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kern="1200" baseline="0" dirty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Noradrenergic system</a:t>
                      </a:r>
                      <a:endParaRPr lang="en-US" b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baseline="0" dirty="0" err="1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Prazosin</a:t>
                      </a:r>
                      <a:endParaRPr lang="en-US" b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b="1" kern="1200" baseline="0" dirty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α</a:t>
                      </a:r>
                      <a:r>
                        <a:rPr lang="en-US" sz="1800" b="1" kern="1200" baseline="0" dirty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1-Adrenergic receptor</a:t>
                      </a:r>
                    </a:p>
                    <a:p>
                      <a:r>
                        <a:rPr lang="en-US" sz="1800" b="1" kern="1200" baseline="0" dirty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agonist</a:t>
                      </a:r>
                      <a:endParaRPr lang="en-US" b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baseline="0" dirty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Decreased drinking and stress- and cue-induced alcohol</a:t>
                      </a:r>
                    </a:p>
                    <a:p>
                      <a:r>
                        <a:rPr lang="en-US" sz="1800" b="1" kern="1200" baseline="0" dirty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craving</a:t>
                      </a:r>
                      <a:endParaRPr lang="en-US" b="1" dirty="0">
                        <a:latin typeface="Arial Narrow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kern="1200" baseline="0" dirty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Glutamate</a:t>
                      </a:r>
                      <a:endParaRPr lang="en-US" b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baseline="0" dirty="0" err="1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Memantine</a:t>
                      </a:r>
                      <a:endParaRPr lang="en-US" b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1" kern="1200" baseline="0" dirty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NMDA </a:t>
                      </a:r>
                      <a:r>
                        <a:rPr lang="en-US" sz="1800" b="1" kern="1200" baseline="0" dirty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antagonist</a:t>
                      </a:r>
                      <a:endParaRPr lang="en-US" b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baseline="0" dirty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Reduced cue-induced craving for alcohol</a:t>
                      </a:r>
                      <a:endParaRPr lang="en-US" b="1" dirty="0">
                        <a:latin typeface="Arial Narrow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Pharmacogenetics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sz="2400" b="1" dirty="0">
                <a:latin typeface="Arial Narrow" pitchFamily="34" charset="0"/>
              </a:rPr>
              <a:t>Moderating effects of variation in OPRM1 on the response to the opioid antagonist </a:t>
            </a:r>
            <a:r>
              <a:rPr lang="en-US" sz="2400" b="1" dirty="0" err="1">
                <a:latin typeface="Arial Narrow" pitchFamily="34" charset="0"/>
              </a:rPr>
              <a:t>naltrexone</a:t>
            </a:r>
            <a:endParaRPr lang="en-US" sz="2400" b="1" dirty="0">
              <a:latin typeface="Arial Narrow" pitchFamily="34" charset="0"/>
            </a:endParaRPr>
          </a:p>
          <a:p>
            <a:endParaRPr lang="en-US" sz="2400" b="1" dirty="0">
              <a:latin typeface="Arial Narrow" pitchFamily="34" charset="0"/>
            </a:endParaRPr>
          </a:p>
          <a:p>
            <a:r>
              <a:rPr lang="en-US" sz="2400" b="1" dirty="0">
                <a:solidFill>
                  <a:srgbClr val="0000FF"/>
                </a:solidFill>
                <a:latin typeface="Arial Narrow" pitchFamily="34" charset="0"/>
              </a:rPr>
              <a:t>Asp40 allele in a polymorphism in OPRM1, predicted a significantly lower rate of relapse to heavy drinking in </a:t>
            </a:r>
            <a:r>
              <a:rPr lang="en-US" sz="2400" b="1" dirty="0" err="1">
                <a:solidFill>
                  <a:srgbClr val="0000FF"/>
                </a:solidFill>
                <a:latin typeface="Arial Narrow" pitchFamily="34" charset="0"/>
              </a:rPr>
              <a:t>naltrexone</a:t>
            </a:r>
            <a:r>
              <a:rPr lang="en-US" sz="2400" b="1" dirty="0">
                <a:solidFill>
                  <a:srgbClr val="0000FF"/>
                </a:solidFill>
                <a:latin typeface="Arial Narrow" pitchFamily="34" charset="0"/>
              </a:rPr>
              <a:t>-treated patients than those receiving placebo</a:t>
            </a:r>
          </a:p>
          <a:p>
            <a:endParaRPr lang="en-US" sz="2400" b="1" dirty="0">
              <a:latin typeface="Arial Narrow" pitchFamily="34" charset="0"/>
            </a:endParaRPr>
          </a:p>
          <a:p>
            <a:r>
              <a:rPr lang="en-US" sz="2400" b="1" dirty="0">
                <a:latin typeface="Arial Narrow" pitchFamily="34" charset="0"/>
              </a:rPr>
              <a:t>Polymorphisms of the delta and kappa opioid receptor genes (OPRD1, and OPRK1) may contribute to </a:t>
            </a:r>
            <a:r>
              <a:rPr lang="en-US" sz="2400" b="1" dirty="0" err="1">
                <a:latin typeface="Arial Narrow" pitchFamily="34" charset="0"/>
              </a:rPr>
              <a:t>naltrexone's</a:t>
            </a:r>
            <a:r>
              <a:rPr lang="en-US" sz="2400" b="1" dirty="0">
                <a:latin typeface="Arial Narrow" pitchFamily="34" charset="0"/>
              </a:rPr>
              <a:t> effects </a:t>
            </a:r>
          </a:p>
          <a:p>
            <a:endParaRPr lang="en-US" sz="2400" b="1" dirty="0">
              <a:latin typeface="Arial Narrow" pitchFamily="34" charset="0"/>
            </a:endParaRPr>
          </a:p>
          <a:p>
            <a:r>
              <a:rPr lang="en-US" sz="2400" b="1" dirty="0">
                <a:latin typeface="Arial Narrow" pitchFamily="34" charset="0"/>
              </a:rPr>
              <a:t>VNTR polymorphism in SLC6A3, which encodes the dopamine transporter protein, moderate the effects of </a:t>
            </a:r>
            <a:r>
              <a:rPr lang="en-US" sz="2400" b="1" dirty="0" err="1">
                <a:latin typeface="Arial Narrow" pitchFamily="34" charset="0"/>
              </a:rPr>
              <a:t>naltrexone</a:t>
            </a:r>
            <a:endParaRPr lang="en-US" sz="2400" b="1" dirty="0">
              <a:latin typeface="Arial Narrow" pitchFamily="34" charset="0"/>
            </a:endParaRPr>
          </a:p>
          <a:p>
            <a:pPr>
              <a:buNone/>
            </a:pPr>
            <a:r>
              <a:rPr lang="en-US" sz="2400" b="1" dirty="0">
                <a:latin typeface="Arial Narrow" pitchFamily="34" charset="0"/>
              </a:rPr>
              <a:t>   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Pharmacogenetics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/>
          <a:lstStyle/>
          <a:p>
            <a:r>
              <a:rPr lang="en-US" sz="1800" b="1" dirty="0" err="1">
                <a:latin typeface="Arial Narrow" pitchFamily="34" charset="0"/>
              </a:rPr>
              <a:t>Disulfiram</a:t>
            </a:r>
            <a:r>
              <a:rPr lang="en-US" sz="1800" b="1" dirty="0">
                <a:latin typeface="Arial Narrow" pitchFamily="34" charset="0"/>
              </a:rPr>
              <a:t>: DBH T-allele carriers reported fewer drinks per drinking day than C-allele </a:t>
            </a:r>
            <a:r>
              <a:rPr lang="en-US" sz="1800" b="1" dirty="0" err="1">
                <a:latin typeface="Arial Narrow" pitchFamily="34" charset="0"/>
              </a:rPr>
              <a:t>homozygotes</a:t>
            </a:r>
            <a:endParaRPr lang="en-US" sz="1800" b="1" dirty="0">
              <a:latin typeface="Arial Narrow" pitchFamily="34" charset="0"/>
            </a:endParaRPr>
          </a:p>
          <a:p>
            <a:endParaRPr lang="en-US" sz="1800" b="1" dirty="0">
              <a:latin typeface="Arial Narrow" pitchFamily="34" charset="0"/>
            </a:endParaRPr>
          </a:p>
          <a:p>
            <a:r>
              <a:rPr lang="en-US" sz="1800" b="1" dirty="0" err="1">
                <a:latin typeface="Arial Narrow" pitchFamily="34" charset="0"/>
              </a:rPr>
              <a:t>Acamprosate</a:t>
            </a:r>
            <a:r>
              <a:rPr lang="en-US" sz="1800" b="1" dirty="0">
                <a:latin typeface="Arial Narrow" pitchFamily="34" charset="0"/>
              </a:rPr>
              <a:t>: length of abstinence associated with two polymorphisms (rs2058878, rs2300272) in GRIN2B, which encodes the GluN2B subunit of the NMDA receptor</a:t>
            </a:r>
          </a:p>
          <a:p>
            <a:endParaRPr lang="en-US" sz="1800" b="1" dirty="0">
              <a:latin typeface="Arial Narrow" pitchFamily="34" charset="0"/>
            </a:endParaRPr>
          </a:p>
          <a:p>
            <a:r>
              <a:rPr lang="en-US" sz="1800" b="1" dirty="0" err="1">
                <a:latin typeface="Arial Narrow" pitchFamily="34" charset="0"/>
              </a:rPr>
              <a:t>Topiramate</a:t>
            </a:r>
            <a:r>
              <a:rPr lang="en-US" sz="1800" b="1" dirty="0">
                <a:latin typeface="Arial Narrow" pitchFamily="34" charset="0"/>
              </a:rPr>
              <a:t>: polymorphisms in GRIK1 to predict adverse events resulting from </a:t>
            </a:r>
            <a:r>
              <a:rPr lang="en-US" sz="1800" b="1" dirty="0" err="1">
                <a:latin typeface="Arial Narrow" pitchFamily="34" charset="0"/>
              </a:rPr>
              <a:t>topiramate</a:t>
            </a:r>
            <a:r>
              <a:rPr lang="en-US" sz="1800" b="1" dirty="0">
                <a:latin typeface="Arial Narrow" pitchFamily="34" charset="0"/>
              </a:rPr>
              <a:t> treatment</a:t>
            </a:r>
          </a:p>
          <a:p>
            <a:endParaRPr lang="en-US" sz="1800" b="1" dirty="0">
              <a:latin typeface="Arial Narrow" pitchFamily="34" charset="0"/>
            </a:endParaRPr>
          </a:p>
          <a:p>
            <a:r>
              <a:rPr lang="en-US" sz="1800" b="1" dirty="0" err="1">
                <a:latin typeface="Arial Narrow" pitchFamily="34" charset="0"/>
              </a:rPr>
              <a:t>Ondansetron</a:t>
            </a:r>
            <a:r>
              <a:rPr lang="en-US" sz="1800" b="1" dirty="0">
                <a:latin typeface="Arial Narrow" pitchFamily="34" charset="0"/>
              </a:rPr>
              <a:t>: 5-HTTLPR L-allele </a:t>
            </a:r>
            <a:r>
              <a:rPr lang="en-US" sz="1800" b="1" dirty="0" err="1">
                <a:latin typeface="Arial Narrow" pitchFamily="34" charset="0"/>
              </a:rPr>
              <a:t>homozygotes</a:t>
            </a:r>
            <a:r>
              <a:rPr lang="en-US" sz="1800" b="1" dirty="0">
                <a:latin typeface="Arial Narrow" pitchFamily="34" charset="0"/>
              </a:rPr>
              <a:t> reported fewer heavy drinking days and more abstinent days</a:t>
            </a:r>
          </a:p>
          <a:p>
            <a:endParaRPr lang="en-US" sz="1800" b="1" dirty="0">
              <a:latin typeface="Arial Narrow" pitchFamily="34" charset="0"/>
            </a:endParaRPr>
          </a:p>
          <a:p>
            <a:r>
              <a:rPr lang="en-US" sz="1800" b="1" dirty="0" err="1">
                <a:latin typeface="Arial Narrow" pitchFamily="34" charset="0"/>
              </a:rPr>
              <a:t>Ondansetron</a:t>
            </a:r>
            <a:r>
              <a:rPr lang="en-US" sz="1800" b="1" dirty="0">
                <a:latin typeface="Arial Narrow" pitchFamily="34" charset="0"/>
              </a:rPr>
              <a:t>: treatment significantly greater than for placebo in individuals with one or more of the following genotypes: rs1150226-AG and rs1176713-GG in HTR3A, or rs17614942-AC in HTR3B.    </a:t>
            </a:r>
            <a:endParaRPr lang="en-US" sz="2200" b="1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Progression from use to dependence</a:t>
            </a:r>
          </a:p>
        </p:txBody>
      </p:sp>
      <p:pic>
        <p:nvPicPr>
          <p:cNvPr id="4" name="Content Placeholder 3" descr="Fig. 1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600200" y="1600200"/>
            <a:ext cx="6781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343400" y="6248400"/>
            <a:ext cx="3283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>
                <a:solidFill>
                  <a:srgbClr val="7030A0"/>
                </a:solidFill>
                <a:latin typeface="Arial Narrow" pitchFamily="34" charset="0"/>
              </a:rPr>
              <a:t>Koob</a:t>
            </a:r>
            <a:r>
              <a:rPr lang="en-US" sz="1600" b="1" dirty="0">
                <a:solidFill>
                  <a:srgbClr val="7030A0"/>
                </a:solidFill>
                <a:latin typeface="Arial Narrow" pitchFamily="34" charset="0"/>
              </a:rPr>
              <a:t>, Brain Res. 2009 13; 1293: 61–75</a:t>
            </a:r>
            <a:r>
              <a:rPr lang="en-US" b="1" dirty="0">
                <a:solidFill>
                  <a:srgbClr val="0033CC"/>
                </a:solidFill>
                <a:latin typeface="Arial Narrow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Combination of Pharmacotherapy with Psychological therapies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>
                <a:latin typeface="Arial Narrow" pitchFamily="34" charset="0"/>
              </a:rPr>
              <a:t>Motivational Enhancement Therapy</a:t>
            </a:r>
          </a:p>
          <a:p>
            <a:endParaRPr lang="en-US" sz="2400" b="1" dirty="0">
              <a:latin typeface="Arial Narrow" pitchFamily="34" charset="0"/>
            </a:endParaRPr>
          </a:p>
          <a:p>
            <a:r>
              <a:rPr lang="en-US" sz="2400" b="1" dirty="0">
                <a:latin typeface="Arial Narrow" pitchFamily="34" charset="0"/>
              </a:rPr>
              <a:t>Cognitive behaviour therapy</a:t>
            </a:r>
          </a:p>
          <a:p>
            <a:endParaRPr lang="en-US" sz="2400" b="1" dirty="0">
              <a:latin typeface="Arial Narrow" pitchFamily="34" charset="0"/>
            </a:endParaRPr>
          </a:p>
          <a:p>
            <a:r>
              <a:rPr lang="en-US" sz="2400" b="1" dirty="0">
                <a:latin typeface="Arial Narrow" pitchFamily="34" charset="0"/>
              </a:rPr>
              <a:t>Family therapy</a:t>
            </a:r>
          </a:p>
          <a:p>
            <a:endParaRPr lang="en-US" sz="2400" b="1" dirty="0">
              <a:latin typeface="Arial Narrow" pitchFamily="34" charset="0"/>
            </a:endParaRPr>
          </a:p>
          <a:p>
            <a:r>
              <a:rPr lang="en-US" sz="2400" b="1" dirty="0">
                <a:latin typeface="Arial Narrow" pitchFamily="34" charset="0"/>
              </a:rPr>
              <a:t>Group therapy</a:t>
            </a:r>
          </a:p>
          <a:p>
            <a:endParaRPr lang="en-US" sz="2400" b="1" dirty="0">
              <a:latin typeface="Arial Narrow" pitchFamily="34" charset="0"/>
            </a:endParaRPr>
          </a:p>
          <a:p>
            <a:r>
              <a:rPr lang="en-US" sz="2400" b="1" dirty="0">
                <a:latin typeface="Arial Narrow" pitchFamily="34" charset="0"/>
              </a:rPr>
              <a:t>Self help groups – Alcoholic Anonymous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latin typeface="Arial" pitchFamily="34" charset="0"/>
                <a:cs typeface="Arial" pitchFamily="34" charset="0"/>
              </a:rPr>
              <a:t>Summary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/>
          <a:lstStyle/>
          <a:p>
            <a:r>
              <a:rPr lang="en-US" sz="2800" b="1" dirty="0">
                <a:latin typeface="Arial Narrow" pitchFamily="34" charset="0"/>
              </a:rPr>
              <a:t>Alcohol use disorder has strong neurobiological basis</a:t>
            </a:r>
          </a:p>
          <a:p>
            <a:endParaRPr lang="en-US" sz="2800" b="1" dirty="0">
              <a:latin typeface="Arial Narrow" pitchFamily="34" charset="0"/>
            </a:endParaRPr>
          </a:p>
          <a:p>
            <a:r>
              <a:rPr lang="en-US" sz="2800" b="1" dirty="0">
                <a:latin typeface="Arial Narrow" pitchFamily="34" charset="0"/>
              </a:rPr>
              <a:t>Pharmacological options are available to suppress alcohol consumption and to reduce cravings</a:t>
            </a:r>
          </a:p>
          <a:p>
            <a:endParaRPr lang="en-US" sz="2800" b="1" dirty="0">
              <a:latin typeface="Arial Narrow" pitchFamily="34" charset="0"/>
            </a:endParaRPr>
          </a:p>
          <a:p>
            <a:r>
              <a:rPr lang="en-US" sz="2800" b="1" dirty="0" err="1">
                <a:latin typeface="Arial Narrow" pitchFamily="34" charset="0"/>
              </a:rPr>
              <a:t>Acamprosate</a:t>
            </a:r>
            <a:r>
              <a:rPr lang="en-US" sz="2800" b="1" dirty="0">
                <a:latin typeface="Arial Narrow" pitchFamily="34" charset="0"/>
              </a:rPr>
              <a:t> and </a:t>
            </a:r>
            <a:r>
              <a:rPr lang="en-US" sz="2800" b="1" dirty="0" err="1">
                <a:latin typeface="Arial Narrow" pitchFamily="34" charset="0"/>
              </a:rPr>
              <a:t>naltrexone</a:t>
            </a:r>
            <a:r>
              <a:rPr lang="en-US" sz="2800" b="1" dirty="0">
                <a:latin typeface="Arial Narrow" pitchFamily="34" charset="0"/>
              </a:rPr>
              <a:t> are the most evidence based treatment options as alcohol anti-craving medications</a:t>
            </a:r>
          </a:p>
          <a:p>
            <a:endParaRPr lang="en-US" sz="2800" b="1" dirty="0">
              <a:latin typeface="Arial Narrow" pitchFamily="34" charset="0"/>
            </a:endParaRPr>
          </a:p>
          <a:p>
            <a:r>
              <a:rPr lang="en-US" sz="2800" b="1" dirty="0">
                <a:latin typeface="Arial Narrow" pitchFamily="34" charset="0"/>
              </a:rPr>
              <a:t>Combining pharmacotherapy with psychological therapies improve effectiveness</a:t>
            </a:r>
          </a:p>
          <a:p>
            <a:endParaRPr lang="en-US" sz="28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90800"/>
            <a:ext cx="7772400" cy="1362075"/>
          </a:xfrm>
        </p:spPr>
        <p:txBody>
          <a:bodyPr/>
          <a:lstStyle/>
          <a:p>
            <a:pPr algn="ctr"/>
            <a:r>
              <a:rPr lang="en-US" dirty="0">
                <a:latin typeface="+mn-lt"/>
              </a:rPr>
              <a:t>P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harmacotherapy for Substance Use Disorder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0A39769-4BFD-44CC-88AE-4F992B98B7B5}" type="slidenum">
              <a:rPr lang="en-US"/>
              <a:pPr/>
              <a:t>53</a:t>
            </a:fld>
            <a:endParaRPr lang="en-US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b="1" dirty="0">
                <a:latin typeface="Arial" pitchFamily="34" charset="0"/>
                <a:cs typeface="Arial" pitchFamily="34" charset="0"/>
              </a:rPr>
              <a:t>URINE DRUG SCREEN CUTOFF LEVELS FOR A POSITIVE TO BE REPORTED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7117" name="Group 77"/>
          <p:cNvGraphicFramePr>
            <a:graphicFrameLocks noGrp="1"/>
          </p:cNvGraphicFramePr>
          <p:nvPr/>
        </p:nvGraphicFramePr>
        <p:xfrm>
          <a:off x="1371600" y="1752600"/>
          <a:ext cx="6853238" cy="4399788"/>
        </p:xfrm>
        <a:graphic>
          <a:graphicData uri="http://schemas.openxmlformats.org/drawingml/2006/table">
            <a:tbl>
              <a:tblPr/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44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DRUG/METABOLITE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INITIAL TEST(ng/ml)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CONFIRMATION (ng/ml)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MARIJUANA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DELTA-9-THC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COCAINE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PHENCYCLIDINE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AMPHETAMINE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METHAMPHETAMINE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OPIOIDS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    CODEINE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    MORPHINE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60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    6-ACETYL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    MORPHINE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Medications used to manage Substance Use Disorder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2207734"/>
              </p:ext>
            </p:extLst>
          </p:nvPr>
        </p:nvGraphicFramePr>
        <p:xfrm>
          <a:off x="609600" y="1905000"/>
          <a:ext cx="8077200" cy="43586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000856">
                  <a:extLst>
                    <a:ext uri="{9D8B030D-6E8A-4147-A177-3AD203B41FA5}">
                      <a16:colId xmlns:a16="http://schemas.microsoft.com/office/drawing/2014/main" val="2925016969"/>
                    </a:ext>
                  </a:extLst>
                </a:gridCol>
                <a:gridCol w="4076344">
                  <a:extLst>
                    <a:ext uri="{9D8B030D-6E8A-4147-A177-3AD203B41FA5}">
                      <a16:colId xmlns:a16="http://schemas.microsoft.com/office/drawing/2014/main" val="2102122797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FF"/>
                          </a:solidFill>
                        </a:rPr>
                        <a:t>Substance of 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FF"/>
                          </a:solidFill>
                        </a:rPr>
                        <a:t>Pharmacological medications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51666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600" b="1" dirty="0">
                          <a:latin typeface="Arial Narrow" panose="020B0606020202030204" pitchFamily="34" charset="0"/>
                        </a:rPr>
                        <a:t>Heroin and Opioids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b="1" dirty="0">
                          <a:latin typeface="Arial Narrow" panose="020B0606020202030204" pitchFamily="34" charset="0"/>
                        </a:rPr>
                        <a:t>Methadone; Buprenorphine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07414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600" b="1" dirty="0">
                          <a:latin typeface="Arial Narrow" panose="020B0606020202030204" pitchFamily="34" charset="0"/>
                        </a:rPr>
                        <a:t>Nicotine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b="1" dirty="0">
                          <a:latin typeface="Arial Narrow" panose="020B0606020202030204" pitchFamily="34" charset="0"/>
                        </a:rPr>
                        <a:t>Bupropion; </a:t>
                      </a:r>
                      <a:r>
                        <a:rPr lang="en-US" sz="2600" b="1" dirty="0" err="1">
                          <a:latin typeface="Arial Narrow" panose="020B0606020202030204" pitchFamily="34" charset="0"/>
                        </a:rPr>
                        <a:t>Varenicline</a:t>
                      </a:r>
                      <a:endParaRPr lang="en-US" sz="2600" b="1" dirty="0">
                        <a:latin typeface="Arial Narrow" panose="020B0606020202030204" pitchFamily="34" charset="0"/>
                      </a:endParaRPr>
                    </a:p>
                    <a:p>
                      <a:r>
                        <a:rPr lang="en-US" sz="2600" b="1" dirty="0">
                          <a:latin typeface="Arial Narrow" panose="020B0606020202030204" pitchFamily="34" charset="0"/>
                        </a:rPr>
                        <a:t>Nicotine</a:t>
                      </a:r>
                      <a:r>
                        <a:rPr lang="en-US" sz="2600" b="1" baseline="0" dirty="0">
                          <a:latin typeface="Arial Narrow" panose="020B0606020202030204" pitchFamily="34" charset="0"/>
                        </a:rPr>
                        <a:t> replacement therapy</a:t>
                      </a:r>
                      <a:endParaRPr lang="en-US" sz="26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4953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600" b="1" dirty="0">
                          <a:latin typeface="Arial Narrow" panose="020B0606020202030204" pitchFamily="34" charset="0"/>
                        </a:rPr>
                        <a:t>Cannabis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b="1" baseline="0" dirty="0">
                          <a:latin typeface="Arial Narrow" panose="020B0606020202030204" pitchFamily="34" charset="0"/>
                        </a:rPr>
                        <a:t>Compounds containing THC</a:t>
                      </a:r>
                    </a:p>
                    <a:p>
                      <a:r>
                        <a:rPr lang="en-US" sz="2600" b="1" baseline="0" dirty="0">
                          <a:latin typeface="Arial Narrow" panose="020B0606020202030204" pitchFamily="34" charset="0"/>
                        </a:rPr>
                        <a:t>Gabapentin; N-acetylcysteine</a:t>
                      </a:r>
                    </a:p>
                    <a:p>
                      <a:r>
                        <a:rPr lang="en-US" sz="2600" b="1" baseline="0" dirty="0">
                          <a:latin typeface="Arial Narrow" panose="020B0606020202030204" pitchFamily="34" charset="0"/>
                        </a:rPr>
                        <a:t>Bupropion</a:t>
                      </a:r>
                      <a:endParaRPr lang="en-US" sz="26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2302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600" b="1" dirty="0">
                          <a:latin typeface="Arial Narrow" panose="020B0606020202030204" pitchFamily="34" charset="0"/>
                        </a:rPr>
                        <a:t>Cocaine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b="1" dirty="0">
                          <a:latin typeface="Arial Narrow" panose="020B0606020202030204" pitchFamily="34" charset="0"/>
                        </a:rPr>
                        <a:t>Disulfiram; Baclofen</a:t>
                      </a:r>
                    </a:p>
                    <a:p>
                      <a:r>
                        <a:rPr lang="en-US" sz="2600" b="1" dirty="0" err="1">
                          <a:latin typeface="Arial Narrow" panose="020B0606020202030204" pitchFamily="34" charset="0"/>
                        </a:rPr>
                        <a:t>Modafinil</a:t>
                      </a:r>
                      <a:r>
                        <a:rPr lang="en-US" sz="2600" b="1" dirty="0">
                          <a:latin typeface="Arial Narrow" panose="020B0606020202030204" pitchFamily="34" charset="0"/>
                        </a:rPr>
                        <a:t>; </a:t>
                      </a:r>
                      <a:r>
                        <a:rPr lang="en-US" sz="2600" b="1" dirty="0" err="1">
                          <a:latin typeface="Arial Narrow" panose="020B0606020202030204" pitchFamily="34" charset="0"/>
                        </a:rPr>
                        <a:t>Topiramate</a:t>
                      </a:r>
                      <a:endParaRPr lang="en-US" sz="26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90182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996621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533400" y="409575"/>
            <a:ext cx="1905000" cy="557213"/>
          </a:xfrm>
          <a:prstGeom prst="rect">
            <a:avLst/>
          </a:prstGeom>
          <a:solidFill>
            <a:srgbClr val="FFFF00"/>
          </a:soli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>
            <a:spAutoFit/>
            <a:flatTx/>
          </a:bodyPr>
          <a:lstStyle/>
          <a:p>
            <a:pPr eaLnBrk="0" hangingPunct="0"/>
            <a:r>
              <a:rPr lang="en-AU" sz="2800" b="1">
                <a:latin typeface="Garamond" pitchFamily="18" charset="0"/>
                <a:ea typeface="Angsana New"/>
                <a:cs typeface="Angsana New"/>
              </a:rPr>
              <a:t>Abstinence</a:t>
            </a:r>
            <a:endParaRPr lang="en-AU" sz="2800">
              <a:latin typeface="Garamond" pitchFamily="18" charset="0"/>
              <a:ea typeface="Angsana New"/>
              <a:cs typeface="Angsana New"/>
            </a:endParaRPr>
          </a:p>
        </p:txBody>
      </p:sp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304800" y="5257800"/>
            <a:ext cx="1901825" cy="557213"/>
          </a:xfrm>
          <a:prstGeom prst="rect">
            <a:avLst/>
          </a:prstGeom>
          <a:solidFill>
            <a:srgbClr val="00B0F0"/>
          </a:solidFill>
          <a:ln w="38100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>
            <a:spAutoFit/>
            <a:flatTx/>
          </a:bodyPr>
          <a:lstStyle/>
          <a:p>
            <a:pPr eaLnBrk="0" hangingPunct="0">
              <a:defRPr/>
            </a:pPr>
            <a:r>
              <a:rPr lang="en-AU" sz="2800" b="1">
                <a:latin typeface="Garamond" pitchFamily="18" charset="0"/>
                <a:cs typeface="Angsana New" pitchFamily="18" charset="-34"/>
              </a:rPr>
              <a:t>Heroin</a:t>
            </a:r>
            <a:r>
              <a:rPr lang="en-A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Garamond" pitchFamily="18" charset="0"/>
                <a:cs typeface="Angsana New" pitchFamily="18" charset="-34"/>
              </a:rPr>
              <a:t> </a:t>
            </a:r>
            <a:r>
              <a:rPr lang="en-AU" sz="2800" b="1">
                <a:latin typeface="Garamond" pitchFamily="18" charset="0"/>
                <a:cs typeface="Angsana New" pitchFamily="18" charset="-34"/>
              </a:rPr>
              <a:t>use</a:t>
            </a:r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>
            <a:off x="838200" y="1143000"/>
            <a:ext cx="0" cy="411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lg" len="med"/>
            <a:tailEnd type="triangle" w="lg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 rot="-5400000">
            <a:off x="-257175" y="1781175"/>
            <a:ext cx="1581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AU" sz="2400" b="1">
                <a:latin typeface="Garamond" pitchFamily="18" charset="0"/>
                <a:ea typeface="Angsana New"/>
                <a:cs typeface="Angsana New"/>
                <a:sym typeface="Symbol" pitchFamily="18" charset="2"/>
              </a:rPr>
              <a:t></a:t>
            </a:r>
            <a:r>
              <a:rPr lang="en-AU" sz="2400" b="1">
                <a:latin typeface="Garamond" pitchFamily="18" charset="0"/>
                <a:ea typeface="Angsana New"/>
                <a:cs typeface="Angsana New"/>
              </a:rPr>
              <a:t> Relapse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 rot="-5400000">
            <a:off x="-467519" y="3818732"/>
            <a:ext cx="2001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AU" sz="2400" b="1">
                <a:latin typeface="Garamond" pitchFamily="18" charset="0"/>
                <a:ea typeface="Angsana New"/>
                <a:cs typeface="Angsana New"/>
              </a:rPr>
              <a:t>Cessation </a:t>
            </a:r>
            <a:r>
              <a:rPr lang="en-AU" sz="2400" b="1">
                <a:latin typeface="Garamond" pitchFamily="18" charset="0"/>
                <a:ea typeface="Angsana New"/>
                <a:cs typeface="Angsana New"/>
                <a:sym typeface="Symbol" pitchFamily="18" charset="2"/>
              </a:rPr>
              <a:t></a:t>
            </a:r>
            <a:endParaRPr lang="en-AU" sz="2400" b="1">
              <a:latin typeface="Garamond" pitchFamily="18" charset="0"/>
              <a:ea typeface="Angsana New"/>
              <a:cs typeface="Angsana New"/>
            </a:endParaRP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2743200" y="5257800"/>
            <a:ext cx="2133600" cy="557213"/>
          </a:xfrm>
          <a:prstGeom prst="rect">
            <a:avLst/>
          </a:prstGeom>
          <a:solidFill>
            <a:srgbClr val="00B0F0"/>
          </a:soli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>
            <a:spAutoFit/>
            <a:flatTx/>
          </a:bodyPr>
          <a:lstStyle/>
          <a:p>
            <a:pPr eaLnBrk="0" hangingPunct="0"/>
            <a:r>
              <a:rPr lang="en-AU" sz="2800" b="1">
                <a:latin typeface="Garamond" pitchFamily="18" charset="0"/>
                <a:ea typeface="Angsana New"/>
                <a:cs typeface="Angsana New"/>
              </a:rPr>
              <a:t>Dependence  </a:t>
            </a:r>
            <a:endParaRPr lang="en-AU" sz="2800">
              <a:latin typeface="Garamond" pitchFamily="18" charset="0"/>
              <a:ea typeface="Angsana New"/>
              <a:cs typeface="Angsana New"/>
            </a:endParaRPr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>
            <a:off x="2209800" y="54864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lg" len="lg"/>
            <a:tailEnd type="triangle" w="lg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7" name="Line 9"/>
          <p:cNvSpPr>
            <a:spLocks noChangeShapeType="1"/>
          </p:cNvSpPr>
          <p:nvPr/>
        </p:nvSpPr>
        <p:spPr bwMode="auto">
          <a:xfrm flipV="1">
            <a:off x="3505200" y="46482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8" name="Line 10"/>
          <p:cNvSpPr>
            <a:spLocks noChangeShapeType="1"/>
          </p:cNvSpPr>
          <p:nvPr/>
        </p:nvSpPr>
        <p:spPr bwMode="auto">
          <a:xfrm flipV="1">
            <a:off x="1676400" y="1143000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5257800" y="2743200"/>
            <a:ext cx="3505200" cy="1169988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AU" sz="2200" b="1" i="1" u="sng">
                <a:latin typeface="Garamond" pitchFamily="18" charset="0"/>
                <a:ea typeface="Angsana New"/>
                <a:cs typeface="Angsana New"/>
              </a:rPr>
              <a:t>Substitution Treatment</a:t>
            </a:r>
          </a:p>
          <a:p>
            <a:pPr eaLnBrk="0" hangingPunct="0">
              <a:buFontTx/>
              <a:buChar char="•"/>
            </a:pPr>
            <a:r>
              <a:rPr lang="en-AU" sz="2400" b="1">
                <a:latin typeface="Garamond" pitchFamily="18" charset="0"/>
                <a:ea typeface="Angsana New"/>
                <a:cs typeface="Angsana New"/>
              </a:rPr>
              <a:t> Methadone</a:t>
            </a:r>
          </a:p>
          <a:p>
            <a:pPr eaLnBrk="0" hangingPunct="0">
              <a:buFontTx/>
              <a:buChar char="•"/>
            </a:pPr>
            <a:r>
              <a:rPr lang="en-AU" sz="2400" b="1">
                <a:latin typeface="Garamond" pitchFamily="18" charset="0"/>
                <a:ea typeface="Angsana New"/>
                <a:cs typeface="Angsana New"/>
              </a:rPr>
              <a:t> Buprenorphine</a:t>
            </a:r>
            <a:endParaRPr lang="en-AU" sz="2200">
              <a:latin typeface="Garamond" pitchFamily="18" charset="0"/>
              <a:ea typeface="Angsana New"/>
              <a:cs typeface="Angsana New"/>
            </a:endParaRPr>
          </a:p>
        </p:txBody>
      </p:sp>
      <p:sp>
        <p:nvSpPr>
          <p:cNvPr id="7180" name="Line 12"/>
          <p:cNvSpPr>
            <a:spLocks noChangeShapeType="1"/>
          </p:cNvSpPr>
          <p:nvPr/>
        </p:nvSpPr>
        <p:spPr bwMode="auto">
          <a:xfrm>
            <a:off x="4191000" y="35814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lg" len="med"/>
            <a:tailEnd type="triangle" w="lg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1219200" y="2819400"/>
            <a:ext cx="2895600" cy="1804988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AU" sz="2200" b="1" i="1" u="sng">
                <a:latin typeface="Garamond" pitchFamily="18" charset="0"/>
                <a:ea typeface="Angsana New"/>
                <a:cs typeface="Angsana New"/>
              </a:rPr>
              <a:t>Detoxification</a:t>
            </a:r>
          </a:p>
          <a:p>
            <a:pPr eaLnBrk="0" hangingPunct="0">
              <a:buFontTx/>
              <a:buChar char="•"/>
            </a:pPr>
            <a:r>
              <a:rPr lang="en-AU" sz="2200">
                <a:latin typeface="Garamond" pitchFamily="18" charset="0"/>
                <a:ea typeface="Angsana New"/>
                <a:cs typeface="Angsana New"/>
              </a:rPr>
              <a:t> Opioid agonist assisted</a:t>
            </a:r>
          </a:p>
          <a:p>
            <a:pPr eaLnBrk="0" hangingPunct="0">
              <a:buFontTx/>
              <a:buChar char="•"/>
            </a:pPr>
            <a:r>
              <a:rPr lang="en-AU" sz="2200">
                <a:latin typeface="Garamond" pitchFamily="18" charset="0"/>
                <a:ea typeface="Angsana New"/>
                <a:cs typeface="Angsana New"/>
              </a:rPr>
              <a:t> Partial agonist assisted</a:t>
            </a:r>
          </a:p>
          <a:p>
            <a:pPr eaLnBrk="0" hangingPunct="0">
              <a:buFontTx/>
              <a:buChar char="•"/>
            </a:pPr>
            <a:r>
              <a:rPr lang="en-AU" sz="2200">
                <a:latin typeface="Garamond" pitchFamily="18" charset="0"/>
                <a:ea typeface="Angsana New"/>
                <a:cs typeface="Angsana New"/>
              </a:rPr>
              <a:t> </a:t>
            </a:r>
            <a:r>
              <a:rPr lang="en-AU" sz="2200">
                <a:latin typeface="Garamond" pitchFamily="18" charset="0"/>
                <a:ea typeface="Angsana New"/>
                <a:cs typeface="Angsana New"/>
                <a:sym typeface="Symbol" pitchFamily="18" charset="2"/>
              </a:rPr>
              <a:t></a:t>
            </a:r>
            <a:r>
              <a:rPr lang="en-AU" sz="2200" baseline="-25000">
                <a:latin typeface="Garamond" pitchFamily="18" charset="0"/>
                <a:ea typeface="Angsana New"/>
                <a:cs typeface="Angsana New"/>
                <a:sym typeface="Symbol" pitchFamily="18" charset="2"/>
              </a:rPr>
              <a:t>2</a:t>
            </a:r>
            <a:r>
              <a:rPr lang="en-AU" sz="2200">
                <a:latin typeface="Garamond" pitchFamily="18" charset="0"/>
                <a:ea typeface="Angsana New"/>
                <a:cs typeface="Angsana New"/>
              </a:rPr>
              <a:t> agonist assisted</a:t>
            </a:r>
          </a:p>
          <a:p>
            <a:pPr eaLnBrk="0" hangingPunct="0">
              <a:buFontTx/>
              <a:buChar char="•"/>
            </a:pPr>
            <a:r>
              <a:rPr lang="en-AU" sz="2200">
                <a:latin typeface="Garamond" pitchFamily="18" charset="0"/>
                <a:ea typeface="Angsana New"/>
                <a:cs typeface="Angsana New"/>
              </a:rPr>
              <a:t> Rapid detoxification</a:t>
            </a: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5562600" y="4267200"/>
            <a:ext cx="3276600" cy="1989138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AU" sz="2200" b="1" i="1" u="sng">
                <a:latin typeface="Garamond" pitchFamily="18" charset="0"/>
                <a:ea typeface="Angsana New"/>
                <a:cs typeface="Angsana New"/>
              </a:rPr>
              <a:t>Harm Reduction</a:t>
            </a:r>
          </a:p>
          <a:p>
            <a:pPr eaLnBrk="0" hangingPunct="0">
              <a:buFontTx/>
              <a:buChar char="•"/>
            </a:pPr>
            <a:r>
              <a:rPr lang="en-AU" sz="2000">
                <a:latin typeface="Garamond" pitchFamily="18" charset="0"/>
                <a:ea typeface="Angsana New"/>
                <a:cs typeface="Angsana New"/>
              </a:rPr>
              <a:t> Outreach</a:t>
            </a:r>
          </a:p>
          <a:p>
            <a:pPr eaLnBrk="0" hangingPunct="0">
              <a:buFontTx/>
              <a:buChar char="•"/>
            </a:pPr>
            <a:r>
              <a:rPr lang="en-AU" sz="2000">
                <a:latin typeface="Garamond" pitchFamily="18" charset="0"/>
                <a:ea typeface="Angsana New"/>
                <a:cs typeface="Angsana New"/>
              </a:rPr>
              <a:t> Education about overdose</a:t>
            </a:r>
          </a:p>
          <a:p>
            <a:pPr eaLnBrk="0" hangingPunct="0">
              <a:buFontTx/>
              <a:buChar char="•"/>
            </a:pPr>
            <a:r>
              <a:rPr lang="en-AU" sz="2000">
                <a:latin typeface="Garamond" pitchFamily="18" charset="0"/>
                <a:ea typeface="Angsana New"/>
                <a:cs typeface="Angsana New"/>
              </a:rPr>
              <a:t> HIV risk reduction info</a:t>
            </a:r>
          </a:p>
          <a:p>
            <a:pPr eaLnBrk="0" hangingPunct="0">
              <a:buFontTx/>
              <a:buChar char="•"/>
            </a:pPr>
            <a:r>
              <a:rPr lang="en-AU" sz="2000">
                <a:latin typeface="Garamond" pitchFamily="18" charset="0"/>
                <a:ea typeface="Angsana New"/>
                <a:cs typeface="Angsana New"/>
              </a:rPr>
              <a:t> NSP, Condoms, IEC</a:t>
            </a:r>
          </a:p>
          <a:p>
            <a:pPr eaLnBrk="0" hangingPunct="0">
              <a:buFontTx/>
              <a:buChar char="•"/>
            </a:pPr>
            <a:r>
              <a:rPr lang="en-AU" sz="2000">
                <a:latin typeface="Garamond" pitchFamily="18" charset="0"/>
                <a:ea typeface="Angsana New"/>
                <a:cs typeface="Angsana New"/>
              </a:rPr>
              <a:t> Safer sex and drug use info</a:t>
            </a:r>
            <a:endParaRPr lang="en-AU" sz="2200">
              <a:latin typeface="Garamond" pitchFamily="18" charset="0"/>
              <a:ea typeface="Angsana New"/>
              <a:cs typeface="Angsana New"/>
            </a:endParaRPr>
          </a:p>
        </p:txBody>
      </p:sp>
      <p:sp>
        <p:nvSpPr>
          <p:cNvPr id="7183" name="Line 15"/>
          <p:cNvSpPr>
            <a:spLocks noChangeShapeType="1"/>
          </p:cNvSpPr>
          <p:nvPr/>
        </p:nvSpPr>
        <p:spPr bwMode="auto">
          <a:xfrm flipV="1">
            <a:off x="4648200" y="4648200"/>
            <a:ext cx="3048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3962400" y="0"/>
            <a:ext cx="3429000" cy="213995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AU" sz="2200" b="1" i="1" u="sng">
                <a:latin typeface="Garamond" pitchFamily="18" charset="0"/>
                <a:ea typeface="Angsana New"/>
                <a:cs typeface="Angsana New"/>
              </a:rPr>
              <a:t>Relapse Prevention</a:t>
            </a:r>
            <a:endParaRPr lang="en-AU" sz="2200" b="1" u="sng">
              <a:latin typeface="Garamond" pitchFamily="18" charset="0"/>
              <a:ea typeface="Angsana New"/>
              <a:cs typeface="Angsana New"/>
            </a:endParaRPr>
          </a:p>
          <a:p>
            <a:pPr eaLnBrk="0" hangingPunct="0">
              <a:buFontTx/>
              <a:buChar char="•"/>
            </a:pPr>
            <a:r>
              <a:rPr lang="en-AU" sz="2200">
                <a:latin typeface="Garamond" pitchFamily="18" charset="0"/>
                <a:ea typeface="Angsana New"/>
                <a:cs typeface="Angsana New"/>
              </a:rPr>
              <a:t> Residential (drug-free)</a:t>
            </a:r>
          </a:p>
          <a:p>
            <a:pPr eaLnBrk="0" hangingPunct="0">
              <a:buFontTx/>
              <a:buChar char="•"/>
            </a:pPr>
            <a:r>
              <a:rPr lang="en-AU" sz="2200">
                <a:latin typeface="Garamond" pitchFamily="18" charset="0"/>
                <a:ea typeface="Angsana New"/>
                <a:cs typeface="Angsana New"/>
              </a:rPr>
              <a:t> Outpatient (drug-free)</a:t>
            </a:r>
          </a:p>
          <a:p>
            <a:pPr eaLnBrk="0" hangingPunct="0">
              <a:buFontTx/>
              <a:buChar char="•"/>
            </a:pPr>
            <a:r>
              <a:rPr lang="en-AU" sz="2200">
                <a:latin typeface="Garamond" pitchFamily="18" charset="0"/>
                <a:ea typeface="Angsana New"/>
                <a:cs typeface="Angsana New"/>
              </a:rPr>
              <a:t> Psychological counselling</a:t>
            </a:r>
          </a:p>
          <a:p>
            <a:pPr eaLnBrk="0" hangingPunct="0">
              <a:buFontTx/>
              <a:buChar char="•"/>
            </a:pPr>
            <a:r>
              <a:rPr lang="en-AU" sz="2200">
                <a:latin typeface="Garamond" pitchFamily="18" charset="0"/>
                <a:ea typeface="Angsana New"/>
                <a:cs typeface="Angsana New"/>
              </a:rPr>
              <a:t> Support group</a:t>
            </a:r>
          </a:p>
          <a:p>
            <a:pPr eaLnBrk="0" hangingPunct="0">
              <a:buFontTx/>
              <a:buChar char="•"/>
            </a:pPr>
            <a:r>
              <a:rPr lang="en-AU" sz="2200">
                <a:latin typeface="Garamond" pitchFamily="18" charset="0"/>
                <a:ea typeface="Angsana New"/>
                <a:cs typeface="Angsana New"/>
              </a:rPr>
              <a:t> Antagonist (eg. naltrexone)</a:t>
            </a:r>
          </a:p>
        </p:txBody>
      </p:sp>
      <p:sp>
        <p:nvSpPr>
          <p:cNvPr id="7185" name="Line 17"/>
          <p:cNvSpPr>
            <a:spLocks noChangeShapeType="1"/>
          </p:cNvSpPr>
          <p:nvPr/>
        </p:nvSpPr>
        <p:spPr bwMode="auto">
          <a:xfrm flipV="1">
            <a:off x="3810000" y="2286000"/>
            <a:ext cx="2286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6" name="Line 18"/>
          <p:cNvSpPr>
            <a:spLocks noChangeShapeType="1"/>
          </p:cNvSpPr>
          <p:nvPr/>
        </p:nvSpPr>
        <p:spPr bwMode="auto">
          <a:xfrm flipH="1">
            <a:off x="2514600" y="762000"/>
            <a:ext cx="1219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7" name="Line 19"/>
          <p:cNvSpPr>
            <a:spLocks noChangeShapeType="1"/>
          </p:cNvSpPr>
          <p:nvPr/>
        </p:nvSpPr>
        <p:spPr bwMode="auto">
          <a:xfrm flipV="1">
            <a:off x="4953000" y="541020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8" name="Text Box 20"/>
          <p:cNvSpPr txBox="1">
            <a:spLocks noChangeArrowheads="1"/>
          </p:cNvSpPr>
          <p:nvPr/>
        </p:nvSpPr>
        <p:spPr bwMode="auto">
          <a:xfrm>
            <a:off x="4953000" y="6324600"/>
            <a:ext cx="3200400" cy="3698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AU" b="1">
                <a:solidFill>
                  <a:srgbClr val="7030A0"/>
                </a:solidFill>
                <a:latin typeface="Arial Narrow" pitchFamily="34" charset="0"/>
                <a:ea typeface="Angsana New"/>
                <a:cs typeface="Angsana New"/>
              </a:rPr>
              <a:t>Adapted from Ali &amp; Gowing, 2001</a:t>
            </a:r>
            <a:r>
              <a:rPr lang="en-AU" sz="1400">
                <a:solidFill>
                  <a:srgbClr val="7030A0"/>
                </a:solidFill>
                <a:latin typeface="Times New Roman" pitchFamily="18" charset="0"/>
                <a:ea typeface="Angsana New"/>
                <a:cs typeface="Angsana New"/>
              </a:rPr>
              <a:t>.</a:t>
            </a:r>
            <a:endParaRPr lang="en-US" sz="1400">
              <a:solidFill>
                <a:srgbClr val="7030A0"/>
              </a:solidFill>
              <a:latin typeface="Times New Roman" pitchFamily="18" charset="0"/>
              <a:ea typeface="Angsana New"/>
              <a:cs typeface="Angsana New"/>
            </a:endParaRPr>
          </a:p>
        </p:txBody>
      </p:sp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GB" sz="4000" b="1">
                <a:cs typeface="Arial" pitchFamily="34" charset="0"/>
              </a:rPr>
              <a:t>Short Acting Opioids - Heroin</a:t>
            </a:r>
          </a:p>
        </p:txBody>
      </p:sp>
      <p:graphicFrame>
        <p:nvGraphicFramePr>
          <p:cNvPr id="1026" name="Object 2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184150" y="1149350"/>
          <a:ext cx="8745538" cy="501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Graphique" r:id="rId4" imgW="8734478" imgH="5010120" progId="MSGraph.Chart.8">
                  <p:embed followColorScheme="full"/>
                </p:oleObj>
              </mc:Choice>
              <mc:Fallback>
                <p:oleObj name="Graphique" r:id="rId4" imgW="8734478" imgH="5010120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150" y="1149350"/>
                        <a:ext cx="8745538" cy="5016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0" y="6092825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>
                <a:latin typeface="Arial Narrow" pitchFamily="34" charset="0"/>
                <a:ea typeface="Angsana New"/>
                <a:cs typeface="Angsana New"/>
              </a:rPr>
              <a:t>Source : DOLE, V.P. &amp; NYSWANDER, M.E., </a:t>
            </a:r>
            <a:r>
              <a:rPr lang="en-GB" sz="1400" b="1" i="1">
                <a:latin typeface="Arial Narrow" pitchFamily="34" charset="0"/>
                <a:ea typeface="Angsana New"/>
                <a:cs typeface="Angsana New"/>
              </a:rPr>
              <a:t>Pharmacological Treatment of Narcotic Addiction </a:t>
            </a:r>
            <a:r>
              <a:rPr lang="en-GB" sz="1400" b="1">
                <a:latin typeface="Arial Narrow" pitchFamily="34" charset="0"/>
                <a:ea typeface="Angsana New"/>
                <a:cs typeface="Angsana New"/>
              </a:rPr>
              <a:t>(</a:t>
            </a:r>
            <a:r>
              <a:rPr lang="en-GB" sz="1400" b="1" i="1">
                <a:latin typeface="Arial Narrow" pitchFamily="34" charset="0"/>
                <a:ea typeface="Angsana New"/>
                <a:cs typeface="Angsana New"/>
              </a:rPr>
              <a:t>The Eight Nartan B. Memorial Award Lecture</a:t>
            </a:r>
            <a:r>
              <a:rPr lang="en-GB" sz="1400" b="1">
                <a:latin typeface="Arial Narrow" pitchFamily="34" charset="0"/>
                <a:ea typeface="Angsana New"/>
                <a:cs typeface="Angsana New"/>
              </a:rPr>
              <a:t>), NIDA, 1982.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143000"/>
            <a:ext cx="7027863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2209800" y="457200"/>
            <a:ext cx="52038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cs typeface="Arial" pitchFamily="34" charset="0"/>
              </a:rPr>
              <a:t>Long Acting Opioids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latin typeface="Arial" pitchFamily="34" charset="0"/>
                <a:cs typeface="Arial" pitchFamily="34" charset="0"/>
              </a:rPr>
              <a:t>Opioid Substitution Therapy (OST)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0658698"/>
              </p:ext>
            </p:extLst>
          </p:nvPr>
        </p:nvGraphicFramePr>
        <p:xfrm>
          <a:off x="457200" y="1447801"/>
          <a:ext cx="8229600" cy="51553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7434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Objective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Target population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Responsible</a:t>
                      </a:r>
                      <a:r>
                        <a:rPr lang="en-US" baseline="0" dirty="0">
                          <a:solidFill>
                            <a:srgbClr val="0000FF"/>
                          </a:solidFill>
                        </a:rPr>
                        <a:t> agencies, sectors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6664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OST as HIV prevention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IDUs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NACO,</a:t>
                      </a:r>
                      <a:r>
                        <a:rPr lang="en-US" b="1" baseline="0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 SACS</a:t>
                      </a:r>
                    </a:p>
                    <a:p>
                      <a:r>
                        <a:rPr lang="en-US" b="1" baseline="0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Government hospitals</a:t>
                      </a:r>
                    </a:p>
                    <a:p>
                      <a:r>
                        <a:rPr lang="en-US" b="1" baseline="0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NGOs</a:t>
                      </a:r>
                    </a:p>
                    <a:p>
                      <a:r>
                        <a:rPr lang="en-US" b="1" baseline="0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Private Sector</a:t>
                      </a:r>
                      <a:endParaRPr lang="en-US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75893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OST to</a:t>
                      </a:r>
                      <a:r>
                        <a:rPr lang="en-US" b="1" baseline="0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 improve treatment adherence to ART and TB DOTS </a:t>
                      </a:r>
                      <a:endParaRPr lang="en-US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IDUs</a:t>
                      </a:r>
                    </a:p>
                    <a:p>
                      <a:endParaRPr lang="en-US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NACO,</a:t>
                      </a:r>
                      <a:r>
                        <a:rPr lang="en-US" b="1" baseline="0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 SACS</a:t>
                      </a:r>
                    </a:p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ART</a:t>
                      </a:r>
                      <a:r>
                        <a:rPr lang="en-US" b="1" baseline="0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 Centres</a:t>
                      </a:r>
                    </a:p>
                    <a:p>
                      <a:r>
                        <a:rPr lang="en-US" b="1" baseline="0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RNTCP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0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Government hospitals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0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NGOs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0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Private Sector</a:t>
                      </a:r>
                      <a:endParaRPr lang="en-US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89209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OST as drug dependence treatment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Opioid dependent persons (includes both IDUs and non-injecting drug users)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MoH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 supported drug treatment</a:t>
                      </a:r>
                      <a:r>
                        <a:rPr lang="en-US" b="1" baseline="0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centres</a:t>
                      </a:r>
                    </a:p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MSJE supported drug treatment</a:t>
                      </a:r>
                      <a:r>
                        <a:rPr lang="en-US" b="1" baseline="0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 facilities</a:t>
                      </a:r>
                    </a:p>
                    <a:p>
                      <a:r>
                        <a:rPr lang="en-US" b="1" baseline="0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Private sector</a:t>
                      </a:r>
                      <a:endParaRPr lang="en-US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bup-met-balance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57150"/>
            <a:ext cx="8991600" cy="581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6553200" y="6172200"/>
            <a:ext cx="20521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Arial Narrow" pitchFamily="34" charset="0"/>
                <a:cs typeface="Angsana New" pitchFamily="18" charset="-34"/>
              </a:rPr>
              <a:t>Frederic </a:t>
            </a:r>
            <a:r>
              <a:rPr lang="en-US" b="1" dirty="0" err="1">
                <a:solidFill>
                  <a:srgbClr val="7030A0"/>
                </a:solidFill>
                <a:latin typeface="Arial Narrow" pitchFamily="34" charset="0"/>
                <a:cs typeface="Angsana New" pitchFamily="18" charset="-34"/>
              </a:rPr>
              <a:t>Sorge</a:t>
            </a:r>
            <a:r>
              <a:rPr lang="en-US" b="1" dirty="0">
                <a:solidFill>
                  <a:srgbClr val="7030A0"/>
                </a:solidFill>
                <a:latin typeface="Arial Narrow" pitchFamily="34" charset="0"/>
                <a:cs typeface="Angsana New" pitchFamily="18" charset="-34"/>
              </a:rPr>
              <a:t>, 2001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762000" y="533400"/>
            <a:ext cx="7197725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  <a:cs typeface="Angsana New" pitchFamily="18" charset="-34"/>
              </a:rPr>
              <a:t>Two most commonly used and popular substitution drugs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457200" y="3352800"/>
            <a:ext cx="2316163" cy="5191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latin typeface="Times New Roman" pitchFamily="18" charset="0"/>
                <a:cs typeface="Angsana New" pitchFamily="18" charset="-34"/>
              </a:rPr>
              <a:t>Buprenorphine</a:t>
            </a: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5791200" y="3276600"/>
            <a:ext cx="1781175" cy="5191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latin typeface="Times New Roman" pitchFamily="18" charset="0"/>
                <a:cs typeface="Angsana New" pitchFamily="18" charset="-34"/>
              </a:rPr>
              <a:t>Methadone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838200"/>
            <a:ext cx="43434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6308725" y="1636713"/>
            <a:ext cx="2378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4724400" y="3810000"/>
            <a:ext cx="4276725" cy="280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>
                <a:latin typeface="Arial Narrow" pitchFamily="34" charset="0"/>
              </a:rPr>
              <a:t>Red:      Pleasure</a:t>
            </a:r>
          </a:p>
          <a:p>
            <a:r>
              <a:rPr lang="en-US" sz="2800" b="1">
                <a:latin typeface="Arial Narrow" pitchFamily="34" charset="0"/>
              </a:rPr>
              <a:t>Purple:  Memory and learning</a:t>
            </a:r>
          </a:p>
          <a:p>
            <a:r>
              <a:rPr lang="en-US" sz="2800" b="1">
                <a:latin typeface="Arial Narrow" pitchFamily="34" charset="0"/>
              </a:rPr>
              <a:t>Blue:     Cognitive Control</a:t>
            </a:r>
          </a:p>
          <a:p>
            <a:r>
              <a:rPr lang="en-US" sz="2800" b="1">
                <a:latin typeface="Arial Narrow" pitchFamily="34" charset="0"/>
              </a:rPr>
              <a:t>Green:   Motivation</a:t>
            </a:r>
          </a:p>
          <a:p>
            <a:endParaRPr lang="en-US" sz="2400" b="1">
              <a:latin typeface="Arial Narrow" pitchFamily="34" charset="0"/>
            </a:endParaRPr>
          </a:p>
          <a:p>
            <a:endParaRPr lang="en-US" b="1">
              <a:latin typeface="Arial Narrow" pitchFamily="34" charset="0"/>
            </a:endParaRPr>
          </a:p>
          <a:p>
            <a:endParaRPr lang="en-US" sz="1200" b="1">
              <a:latin typeface="Arial Narrow" pitchFamily="34" charset="0"/>
            </a:endParaRPr>
          </a:p>
          <a:p>
            <a:r>
              <a:rPr lang="en-US" sz="1200" b="1">
                <a:latin typeface="Arial Narrow" pitchFamily="34" charset="0"/>
              </a:rPr>
              <a:t>Baler &amp; Volkow, TRENDS in Molecular Medicine Vol.12 No.12; 2006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447800" y="228600"/>
            <a:ext cx="6432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/>
              <a:t>Circuitry – Drug dependence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dirty="0">
                <a:latin typeface="Arial" pitchFamily="34" charset="0"/>
                <a:cs typeface="Arial" pitchFamily="34" charset="0"/>
              </a:rPr>
              <a:t>Methadone and  Buprenorphine</a:t>
            </a:r>
          </a:p>
        </p:txBody>
      </p:sp>
      <p:graphicFrame>
        <p:nvGraphicFramePr>
          <p:cNvPr id="86043" name="Group 27"/>
          <p:cNvGraphicFramePr>
            <a:graphicFrameLocks noGrp="1"/>
          </p:cNvGraphicFramePr>
          <p:nvPr>
            <p:ph idx="1"/>
          </p:nvPr>
        </p:nvGraphicFramePr>
        <p:xfrm>
          <a:off x="533400" y="1371600"/>
          <a:ext cx="8229600" cy="4800599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66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Buprenorphine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Methadone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28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ＭＳ Ｐゴシック" charset="-128"/>
                          <a:cs typeface="Times New Roman" pitchFamily="18" charset="0"/>
                        </a:rPr>
                        <a:t>Partial agonist at </a:t>
                      </a:r>
                      <a:r>
                        <a:rPr kumimoji="0" lang="en-US" altLang="ja-JP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ＭＳ Ｐゴシック" charset="-128"/>
                          <a:cs typeface="Times New Roman" pitchFamily="18" charset="0"/>
                          <a:sym typeface="Symbol" pitchFamily="18" charset="2"/>
                        </a:rPr>
                        <a:t></a:t>
                      </a:r>
                      <a:r>
                        <a:rPr kumimoji="0" lang="en-US" altLang="ja-JP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ＭＳ Ｐゴシック" charset="-128"/>
                          <a:cs typeface="Times New Roman" pitchFamily="18" charset="0"/>
                        </a:rPr>
                        <a:t>-opioid receptor and produces only a low level of euphoria</a:t>
                      </a:r>
                      <a:r>
                        <a:rPr kumimoji="0" lang="en-US" altLang="ja-JP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charset="-128"/>
                          <a:cs typeface="Times New Roman" pitchFamily="18" charset="0"/>
                        </a:rPr>
                        <a:t> 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charset="-128"/>
                        </a:rPr>
                        <a:t>Full agonist at </a:t>
                      </a:r>
                      <a:r>
                        <a:rPr kumimoji="0" lang="en-US" altLang="ja-JP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charset="-128"/>
                          <a:sym typeface="Symbol" pitchFamily="18" charset="2"/>
                        </a:rPr>
                        <a:t></a:t>
                      </a:r>
                      <a:r>
                        <a:rPr kumimoji="0" lang="en-US" altLang="ja-JP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charset="-128"/>
                        </a:rPr>
                        <a:t>-opioid receptor and can produce significant intoxication 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24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charset="-128"/>
                        </a:rPr>
                        <a:t>Low dependence potential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charset="-128"/>
                        </a:rPr>
                        <a:t>Potential to produce significant dependence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317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ＭＳ Ｐゴシック" charset="-128"/>
                          <a:cs typeface="Times New Roman" pitchFamily="18" charset="0"/>
                        </a:rPr>
                        <a:t>At high doses, there is a ceiling effect. The risk of respiratory depression is minimal, except when combined with benzodiazepines, alcohol and other CNS depressants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ＭＳ Ｐゴシック" charset="-128"/>
                          <a:cs typeface="Times New Roman" pitchFamily="18" charset="0"/>
                        </a:rPr>
                        <a:t>Risk of fatal overdose by respiratory depression</a:t>
                      </a:r>
                      <a:r>
                        <a:rPr kumimoji="0" lang="en-US" altLang="ja-JP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charset="-128"/>
                          <a:cs typeface="Times New Roman" pitchFamily="18" charset="0"/>
                        </a:rPr>
                        <a:t> 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ＭＳ Ｐゴシック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dirty="0">
                <a:latin typeface="Arial" pitchFamily="34" charset="0"/>
                <a:cs typeface="Arial" pitchFamily="34" charset="0"/>
              </a:rPr>
              <a:t>Methadone and  Buprenorphine</a:t>
            </a:r>
          </a:p>
        </p:txBody>
      </p:sp>
      <p:graphicFrame>
        <p:nvGraphicFramePr>
          <p:cNvPr id="89106" name="Group 18"/>
          <p:cNvGraphicFramePr>
            <a:graphicFrameLocks noGrp="1"/>
          </p:cNvGraphicFramePr>
          <p:nvPr>
            <p:ph idx="1"/>
          </p:nvPr>
        </p:nvGraphicFramePr>
        <p:xfrm>
          <a:off x="533400" y="2133600"/>
          <a:ext cx="8229600" cy="3276600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1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Buprenorphine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Methadone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8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ＭＳ Ｐゴシック" charset="-128"/>
                          <a:cs typeface="Times New Roman" pitchFamily="18" charset="0"/>
                        </a:rPr>
                        <a:t>Sublingual tablets are effectively absorbed.  It is not orally active. Sublingual tablets can be crushed, easily dissolved and injected 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ＭＳ Ｐゴシック" charset="-128"/>
                          <a:cs typeface="Times New Roman" pitchFamily="18" charset="0"/>
                        </a:rPr>
                        <a:t>Orally active 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43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ＭＳ Ｐゴシック" charset="-128"/>
                          <a:cs typeface="Times New Roman" pitchFamily="18" charset="0"/>
                        </a:rPr>
                        <a:t>Relatively expensive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ＭＳ Ｐゴシック" charset="-128"/>
                          <a:cs typeface="Times New Roman" pitchFamily="18" charset="0"/>
                        </a:rPr>
                        <a:t>Cheaper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229600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dirty="0">
                <a:latin typeface="Arial" pitchFamily="34" charset="0"/>
                <a:cs typeface="Arial" pitchFamily="34" charset="0"/>
              </a:rPr>
              <a:t>Why is Buprenorphine preferred?</a:t>
            </a:r>
            <a:br>
              <a:rPr lang="en-US" sz="3600" b="1" dirty="0"/>
            </a:br>
            <a:endParaRPr lang="en-US" sz="3600" b="1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953000"/>
          </a:xfrm>
        </p:spPr>
        <p:txBody>
          <a:bodyPr numCol="2">
            <a:normAutofit/>
          </a:bodyPr>
          <a:lstStyle/>
          <a:p>
            <a:pPr marL="457200" indent="-457200" eaLnBrk="1" hangingPunct="1">
              <a:buFont typeface="+mj-lt"/>
              <a:buAutoNum type="arabicPeriod"/>
            </a:pPr>
            <a:r>
              <a:rPr lang="en-US" altLang="ja-JP" sz="2400" b="1" dirty="0">
                <a:latin typeface="Arial Narrow" pitchFamily="34" charset="0"/>
                <a:ea typeface="ＭＳ Ｐゴシック" charset="-128"/>
              </a:rPr>
              <a:t>Safety</a:t>
            </a:r>
          </a:p>
          <a:p>
            <a:pPr marL="457200" indent="-457200" eaLnBrk="1" hangingPunct="1">
              <a:lnSpc>
                <a:spcPct val="80000"/>
              </a:lnSpc>
              <a:buFont typeface="+mj-lt"/>
              <a:buAutoNum type="arabicPeriod"/>
            </a:pPr>
            <a:endParaRPr lang="en-US" sz="2400" b="1" dirty="0">
              <a:solidFill>
                <a:srgbClr val="000000"/>
              </a:solidFill>
              <a:latin typeface="Arial Narrow" pitchFamily="34" charset="0"/>
              <a:cs typeface="Times New Roman" pitchFamily="18" charset="0"/>
            </a:endParaRPr>
          </a:p>
          <a:p>
            <a:pPr marL="457200" indent="-45720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400" b="1" dirty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Relatively low level of physical dependence</a:t>
            </a:r>
          </a:p>
          <a:p>
            <a:pPr marL="457200" indent="-457200" eaLnBrk="1" hangingPunct="1">
              <a:lnSpc>
                <a:spcPct val="80000"/>
              </a:lnSpc>
              <a:buFont typeface="+mj-lt"/>
              <a:buAutoNum type="arabicPeriod"/>
            </a:pPr>
            <a:endParaRPr lang="en-US" sz="2400" b="1" dirty="0">
              <a:solidFill>
                <a:srgbClr val="000000"/>
              </a:solidFill>
              <a:latin typeface="Arial Narrow" pitchFamily="34" charset="0"/>
              <a:cs typeface="Times New Roman" pitchFamily="18" charset="0"/>
            </a:endParaRPr>
          </a:p>
          <a:p>
            <a:pPr marL="457200" indent="-45720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400" b="1" dirty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Mild withdrawal symptoms (though protracted)</a:t>
            </a:r>
          </a:p>
          <a:p>
            <a:pPr marL="457200" indent="-457200" eaLnBrk="1" hangingPunct="1">
              <a:lnSpc>
                <a:spcPct val="80000"/>
              </a:lnSpc>
              <a:buFont typeface="+mj-lt"/>
              <a:buAutoNum type="arabicPeriod"/>
            </a:pPr>
            <a:endParaRPr lang="en-US" sz="2400" b="1" dirty="0">
              <a:solidFill>
                <a:srgbClr val="000000"/>
              </a:solidFill>
              <a:latin typeface="Arial Narrow" pitchFamily="34" charset="0"/>
              <a:cs typeface="Times New Roman" pitchFamily="18" charset="0"/>
            </a:endParaRPr>
          </a:p>
          <a:p>
            <a:pPr marL="457200" indent="-45720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400" b="1" dirty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Long half-life - need not be taken every day</a:t>
            </a:r>
          </a:p>
          <a:p>
            <a:pPr marL="457200" indent="-457200" eaLnBrk="1" hangingPunct="1">
              <a:lnSpc>
                <a:spcPct val="80000"/>
              </a:lnSpc>
              <a:buFont typeface="+mj-lt"/>
              <a:buAutoNum type="arabicPeriod"/>
            </a:pPr>
            <a:endParaRPr lang="en-US" sz="2400" b="1" dirty="0">
              <a:solidFill>
                <a:srgbClr val="000000"/>
              </a:solidFill>
              <a:latin typeface="Arial Narrow" pitchFamily="34" charset="0"/>
              <a:cs typeface="Times New Roman" pitchFamily="18" charset="0"/>
            </a:endParaRPr>
          </a:p>
          <a:p>
            <a:pPr marL="457200" indent="-457200" eaLnBrk="1" hangingPunct="1">
              <a:lnSpc>
                <a:spcPct val="80000"/>
              </a:lnSpc>
              <a:buFont typeface="+mj-lt"/>
              <a:buAutoNum type="arabicPeriod"/>
            </a:pPr>
            <a:endParaRPr lang="en-US" sz="2400" b="1" dirty="0">
              <a:solidFill>
                <a:srgbClr val="000000"/>
              </a:solidFill>
              <a:latin typeface="Arial Narrow" pitchFamily="34" charset="0"/>
              <a:cs typeface="Times New Roman" pitchFamily="18" charset="0"/>
            </a:endParaRPr>
          </a:p>
          <a:p>
            <a:pPr marL="457200" indent="-457200" eaLnBrk="1" hangingPunct="1">
              <a:lnSpc>
                <a:spcPct val="80000"/>
              </a:lnSpc>
              <a:buFont typeface="+mj-lt"/>
              <a:buAutoNum type="arabicPeriod"/>
            </a:pPr>
            <a:endParaRPr lang="en-US" sz="2400" b="1" dirty="0">
              <a:solidFill>
                <a:srgbClr val="000000"/>
              </a:solidFill>
              <a:latin typeface="Arial Narrow" pitchFamily="34" charset="0"/>
              <a:cs typeface="Times New Roman" pitchFamily="18" charset="0"/>
            </a:endParaRPr>
          </a:p>
          <a:p>
            <a:pPr marL="457200" indent="-45720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400" b="1" dirty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Good substitute drug for people with mild to moderate opioid dependence</a:t>
            </a:r>
          </a:p>
          <a:p>
            <a:pPr marL="457200" indent="-457200" eaLnBrk="1" hangingPunct="1">
              <a:lnSpc>
                <a:spcPct val="80000"/>
              </a:lnSpc>
              <a:buFont typeface="+mj-lt"/>
              <a:buAutoNum type="arabicPeriod"/>
            </a:pPr>
            <a:endParaRPr lang="en-US" sz="2400" b="1" dirty="0">
              <a:solidFill>
                <a:srgbClr val="000000"/>
              </a:solidFill>
              <a:latin typeface="Arial Narrow" pitchFamily="34" charset="0"/>
              <a:cs typeface="Times New Roman" pitchFamily="18" charset="0"/>
            </a:endParaRPr>
          </a:p>
          <a:p>
            <a:pPr marL="457200" indent="-45720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400" b="1" dirty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Liked by the clients; c</a:t>
            </a:r>
            <a:r>
              <a:rPr lang="en-US" altLang="ja-JP" sz="2400" b="1" dirty="0">
                <a:solidFill>
                  <a:srgbClr val="000000"/>
                </a:solidFill>
                <a:latin typeface="Arial Narrow" pitchFamily="34" charset="0"/>
                <a:ea typeface="ＭＳ Ｐゴシック" charset="-128"/>
                <a:cs typeface="Times New Roman" pitchFamily="18" charset="0"/>
              </a:rPr>
              <a:t>arries less stigma</a:t>
            </a:r>
          </a:p>
          <a:p>
            <a:pPr marL="457200" indent="-457200" eaLnBrk="1" hangingPunct="1">
              <a:lnSpc>
                <a:spcPct val="80000"/>
              </a:lnSpc>
              <a:buFont typeface="+mj-lt"/>
              <a:buAutoNum type="arabicPeriod"/>
            </a:pPr>
            <a:endParaRPr lang="en-US" altLang="ja-JP" sz="2400" b="1" dirty="0">
              <a:solidFill>
                <a:srgbClr val="000000"/>
              </a:solidFill>
              <a:latin typeface="Arial Narrow" pitchFamily="34" charset="0"/>
              <a:ea typeface="ＭＳ Ｐゴシック" charset="-128"/>
              <a:cs typeface="Times New Roman" pitchFamily="18" charset="0"/>
            </a:endParaRPr>
          </a:p>
          <a:p>
            <a:pPr marL="457200" indent="-45720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altLang="ja-JP" sz="2400" b="1" dirty="0">
                <a:solidFill>
                  <a:srgbClr val="000000"/>
                </a:solidFill>
                <a:latin typeface="Arial Narrow" pitchFamily="34" charset="0"/>
                <a:ea typeface="ＭＳ Ｐゴシック" charset="-128"/>
                <a:cs typeface="Times New Roman" pitchFamily="18" charset="0"/>
              </a:rPr>
              <a:t>Flexible administration schedule</a:t>
            </a:r>
          </a:p>
          <a:p>
            <a:pPr marL="457200" indent="-457200" eaLnBrk="1" hangingPunct="1">
              <a:lnSpc>
                <a:spcPct val="80000"/>
              </a:lnSpc>
              <a:buFont typeface="+mj-lt"/>
              <a:buAutoNum type="arabicPeriod"/>
            </a:pPr>
            <a:endParaRPr lang="en-US" altLang="ja-JP" sz="2400" b="1" dirty="0">
              <a:solidFill>
                <a:srgbClr val="000000"/>
              </a:solidFill>
              <a:latin typeface="Arial Narrow" pitchFamily="34" charset="0"/>
              <a:ea typeface="ＭＳ Ｐゴシック" charset="-128"/>
              <a:cs typeface="Times New Roman" pitchFamily="18" charset="0"/>
            </a:endParaRPr>
          </a:p>
          <a:p>
            <a:pPr marL="457200" indent="-45720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altLang="ja-JP" sz="2400" b="1" dirty="0" err="1">
                <a:solidFill>
                  <a:srgbClr val="000000"/>
                </a:solidFill>
                <a:latin typeface="Arial Narrow" pitchFamily="34" charset="0"/>
                <a:ea typeface="ＭＳ Ｐゴシック" charset="-128"/>
                <a:cs typeface="Times New Roman" pitchFamily="18" charset="0"/>
              </a:rPr>
              <a:t>Favourable</a:t>
            </a:r>
            <a:r>
              <a:rPr lang="en-US" altLang="ja-JP" sz="2400" b="1" dirty="0">
                <a:solidFill>
                  <a:srgbClr val="000000"/>
                </a:solidFill>
                <a:latin typeface="Arial Narrow" pitchFamily="34" charset="0"/>
                <a:ea typeface="ＭＳ Ｐゴシック" charset="-128"/>
                <a:cs typeface="Times New Roman" pitchFamily="18" charset="0"/>
              </a:rPr>
              <a:t> drug-drug interactions</a:t>
            </a:r>
            <a:r>
              <a:rPr lang="en-US" altLang="ja-JP" sz="2800" b="1" dirty="0">
                <a:latin typeface="Arial Narrow" pitchFamily="34" charset="0"/>
                <a:ea typeface="ＭＳ Ｐゴシック" charset="-128"/>
              </a:rPr>
              <a:t> </a:t>
            </a:r>
            <a:endParaRPr lang="en-US" sz="2800" b="1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/>
              <a:t>Replacement or Substitution therapy is the way forward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latin typeface="Arial Narrow" pitchFamily="34" charset="0"/>
              </a:rPr>
              <a:t>Harm reduction principle</a:t>
            </a:r>
          </a:p>
          <a:p>
            <a:endParaRPr lang="en-US" b="1">
              <a:latin typeface="Arial Narrow" pitchFamily="34" charset="0"/>
            </a:endParaRPr>
          </a:p>
          <a:p>
            <a:r>
              <a:rPr lang="en-US" b="1">
                <a:latin typeface="Arial Narrow" pitchFamily="34" charset="0"/>
              </a:rPr>
              <a:t>Nicotine replacement</a:t>
            </a:r>
          </a:p>
          <a:p>
            <a:endParaRPr lang="en-US" b="1">
              <a:latin typeface="Arial Narrow" pitchFamily="34" charset="0"/>
            </a:endParaRPr>
          </a:p>
          <a:p>
            <a:r>
              <a:rPr lang="en-US" b="1">
                <a:latin typeface="Arial Narrow" pitchFamily="34" charset="0"/>
              </a:rPr>
              <a:t>Opioid substitution therapy</a:t>
            </a:r>
          </a:p>
          <a:p>
            <a:endParaRPr lang="en-US" b="1">
              <a:latin typeface="Arial Narrow" pitchFamily="34" charset="0"/>
            </a:endParaRPr>
          </a:p>
          <a:p>
            <a:r>
              <a:rPr lang="en-US" b="1">
                <a:latin typeface="Arial Narrow" pitchFamily="34" charset="0"/>
              </a:rPr>
              <a:t>Amphetamine substitution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Arial" pitchFamily="34" charset="0"/>
                <a:cs typeface="Arial" pitchFamily="34" charset="0"/>
              </a:rPr>
              <a:t>Summary Points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5002213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en-US" sz="2800" b="1" dirty="0">
                <a:latin typeface="Arial Narrow" pitchFamily="34" charset="0"/>
              </a:rPr>
              <a:t>Substance use is a chronic relapsing syndrome</a:t>
            </a:r>
          </a:p>
          <a:p>
            <a:pPr>
              <a:lnSpc>
                <a:spcPct val="110000"/>
              </a:lnSpc>
            </a:pPr>
            <a:endParaRPr lang="en-US" sz="2800" b="1" dirty="0">
              <a:latin typeface="Arial Narrow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2800" b="1" dirty="0">
                <a:latin typeface="Arial Narrow" pitchFamily="34" charset="0"/>
              </a:rPr>
              <a:t>The harms associated with substance use are multiple</a:t>
            </a:r>
          </a:p>
          <a:p>
            <a:pPr>
              <a:lnSpc>
                <a:spcPct val="110000"/>
              </a:lnSpc>
            </a:pPr>
            <a:endParaRPr lang="en-US" sz="2800" b="1" dirty="0">
              <a:latin typeface="Arial Narrow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2800" b="1" dirty="0">
                <a:latin typeface="Arial Narrow" pitchFamily="34" charset="0"/>
              </a:rPr>
              <a:t>Reducing harms related to substance use is a public health priority</a:t>
            </a:r>
          </a:p>
          <a:p>
            <a:pPr>
              <a:lnSpc>
                <a:spcPct val="110000"/>
              </a:lnSpc>
            </a:pPr>
            <a:endParaRPr lang="en-US" sz="2800" b="1" dirty="0">
              <a:latin typeface="Arial Narrow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2800" b="1" dirty="0">
                <a:latin typeface="Arial Narrow" pitchFamily="34" charset="0"/>
              </a:rPr>
              <a:t>Pharmacological intervention is an important component of comprehensive interventions for substance users</a:t>
            </a:r>
          </a:p>
          <a:p>
            <a:pPr>
              <a:lnSpc>
                <a:spcPct val="110000"/>
              </a:lnSpc>
            </a:pPr>
            <a:endParaRPr lang="en-US" sz="24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br>
              <a:rPr lang="en-US" sz="4000"/>
            </a:br>
            <a:r>
              <a:rPr lang="en-US" sz="3600" b="1"/>
              <a:t>Alcohol/Drug and Stress systems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>
                <a:latin typeface="Arial Narrow" pitchFamily="34" charset="0"/>
              </a:rPr>
              <a:t>Alcohol/drug has been shown to produce dysregulations in brain stress systems: </a:t>
            </a:r>
          </a:p>
          <a:p>
            <a:pPr lvl="1">
              <a:lnSpc>
                <a:spcPct val="90000"/>
              </a:lnSpc>
            </a:pPr>
            <a:endParaRPr lang="en-US" b="1">
              <a:latin typeface="Arial Narrow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b="1">
                <a:latin typeface="Arial Narrow" pitchFamily="34" charset="0"/>
              </a:rPr>
              <a:t>alterations in adrenocorticotrophic hormone</a:t>
            </a:r>
          </a:p>
          <a:p>
            <a:pPr lvl="1">
              <a:lnSpc>
                <a:spcPct val="90000"/>
              </a:lnSpc>
            </a:pPr>
            <a:endParaRPr lang="en-US" b="1">
              <a:latin typeface="Arial Narrow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b="1">
                <a:latin typeface="Arial Narrow" pitchFamily="34" charset="0"/>
              </a:rPr>
              <a:t>alterations in corticosterone </a:t>
            </a:r>
          </a:p>
          <a:p>
            <a:pPr lvl="1">
              <a:lnSpc>
                <a:spcPct val="90000"/>
              </a:lnSpc>
            </a:pPr>
            <a:endParaRPr lang="en-US" b="1">
              <a:latin typeface="Arial Narrow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b="1">
                <a:latin typeface="Arial Narrow" pitchFamily="34" charset="0"/>
              </a:rPr>
              <a:t>alterations in corticotropin-releasing factor (CRF) activity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5410200" y="6096000"/>
            <a:ext cx="24717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/>
              <a:t>Koob, Neuron, 59, July 10, 2008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/>
              <a:t>Neurobiology of Alcohol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>
                <a:latin typeface="Arial Narrow" pitchFamily="34" charset="0"/>
              </a:rPr>
              <a:t>Ethanol acts as a GABA-A agonist so increasing central inhibition </a:t>
            </a:r>
          </a:p>
          <a:p>
            <a:pPr>
              <a:lnSpc>
                <a:spcPct val="90000"/>
              </a:lnSpc>
            </a:pPr>
            <a:endParaRPr lang="en-US" sz="2800" b="1">
              <a:latin typeface="Arial Narrow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800" b="1">
                <a:latin typeface="Arial Narrow" pitchFamily="34" charset="0"/>
              </a:rPr>
              <a:t>Ethanol as antagonist at the NMDA type of glutamate receptors so reducing central excitation. </a:t>
            </a:r>
          </a:p>
          <a:p>
            <a:pPr>
              <a:lnSpc>
                <a:spcPct val="90000"/>
              </a:lnSpc>
            </a:pPr>
            <a:endParaRPr lang="en-US" sz="2800" b="1">
              <a:latin typeface="Arial Narrow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800" b="1">
                <a:latin typeface="Arial Narrow" pitchFamily="34" charset="0"/>
              </a:rPr>
              <a:t>The pleasurable effects are probably in part due to these interactions but may also involve interactions with endogenous opioids, dopamine and other amine systems.</a:t>
            </a:r>
          </a:p>
          <a:p>
            <a:pPr>
              <a:lnSpc>
                <a:spcPct val="90000"/>
              </a:lnSpc>
            </a:pPr>
            <a:endParaRPr lang="en-US" sz="2800"/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4343400" y="6127750"/>
            <a:ext cx="38862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/>
              <a:t>D. J. Nutt, J Psychopharmacol 2006; 20; 318</a:t>
            </a:r>
          </a:p>
          <a:p>
            <a:endParaRPr lang="en-US" sz="1400" b="1"/>
          </a:p>
          <a:p>
            <a:endParaRPr lang="en-US" sz="1400" b="1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/>
              <a:t>Alcohol craving and neurotransmitters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05000"/>
            <a:ext cx="82296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>
                <a:latin typeface="Arial Narrow" pitchFamily="34" charset="0"/>
              </a:rPr>
              <a:t>Reward craving - dopaminergic dysfunction and dysfunction of opioid receptor transmission.</a:t>
            </a:r>
          </a:p>
          <a:p>
            <a:pPr>
              <a:lnSpc>
                <a:spcPct val="90000"/>
              </a:lnSpc>
            </a:pPr>
            <a:endParaRPr lang="en-US" b="1">
              <a:latin typeface="Arial Narrow" pitchFamily="34" charset="0"/>
            </a:endParaRPr>
          </a:p>
          <a:p>
            <a:pPr>
              <a:lnSpc>
                <a:spcPct val="90000"/>
              </a:lnSpc>
            </a:pPr>
            <a:r>
              <a:rPr lang="en-US" b="1">
                <a:latin typeface="Arial Narrow" pitchFamily="34" charset="0"/>
              </a:rPr>
              <a:t>Relief craving - GABAergic and glutaminergic transmitter dysfunction.</a:t>
            </a:r>
          </a:p>
          <a:p>
            <a:pPr>
              <a:lnSpc>
                <a:spcPct val="90000"/>
              </a:lnSpc>
            </a:pPr>
            <a:endParaRPr lang="en-US" b="1">
              <a:latin typeface="Arial Narrow" pitchFamily="34" charset="0"/>
            </a:endParaRPr>
          </a:p>
          <a:p>
            <a:pPr>
              <a:lnSpc>
                <a:spcPct val="90000"/>
              </a:lnSpc>
            </a:pPr>
            <a:r>
              <a:rPr lang="en-US" b="1">
                <a:latin typeface="Arial Narrow" pitchFamily="34" charset="0"/>
              </a:rPr>
              <a:t>Obsessive craving - serotoninergic dysfunction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</TotalTime>
  <Words>2718</Words>
  <Application>Microsoft Office PowerPoint</Application>
  <PresentationFormat>On-screen Show (4:3)</PresentationFormat>
  <Paragraphs>510</Paragraphs>
  <Slides>64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5" baseType="lpstr">
      <vt:lpstr>ＭＳ Ｐゴシック</vt:lpstr>
      <vt:lpstr>Angsana New</vt:lpstr>
      <vt:lpstr>Arial</vt:lpstr>
      <vt:lpstr>Arial Narrow</vt:lpstr>
      <vt:lpstr>Calibri</vt:lpstr>
      <vt:lpstr>Cordia New</vt:lpstr>
      <vt:lpstr>Garamond</vt:lpstr>
      <vt:lpstr>Symbol</vt:lpstr>
      <vt:lpstr>Times New Roman</vt:lpstr>
      <vt:lpstr>Default Design</vt:lpstr>
      <vt:lpstr>Graphique</vt:lpstr>
      <vt:lpstr>Pharmacological Intervention in Substance Use Disorder</vt:lpstr>
      <vt:lpstr>Outline</vt:lpstr>
      <vt:lpstr>Biological basis for  Substance Use Disorder</vt:lpstr>
      <vt:lpstr>Shift from alcohol/drug ‘liking’ to  alcohol/drug ‘wanting’</vt:lpstr>
      <vt:lpstr>Progression from use to dependence</vt:lpstr>
      <vt:lpstr>PowerPoint Presentation</vt:lpstr>
      <vt:lpstr> Alcohol/Drug and Stress systems</vt:lpstr>
      <vt:lpstr>Neurobiology of Alcohol</vt:lpstr>
      <vt:lpstr>Alcohol craving and neurotransmitters</vt:lpstr>
      <vt:lpstr>Pharmacotherapy for  Alcohol Use Disorder</vt:lpstr>
      <vt:lpstr>Pharmacological drugs used in the treatment of alcohol dependence</vt:lpstr>
      <vt:lpstr>Disulfiram </vt:lpstr>
      <vt:lpstr>Disulfiram</vt:lpstr>
      <vt:lpstr>Disulfiram</vt:lpstr>
      <vt:lpstr>Disulfiram </vt:lpstr>
      <vt:lpstr>Acamprosate </vt:lpstr>
      <vt:lpstr>Acamprosate</vt:lpstr>
      <vt:lpstr>Acamprosate</vt:lpstr>
      <vt:lpstr>Acamprosate </vt:lpstr>
      <vt:lpstr>Acamprosate: Efficacy</vt:lpstr>
      <vt:lpstr>Acamprosate:  Compliance and patient response</vt:lpstr>
      <vt:lpstr>Acamprosate:  Safety and tolerability</vt:lpstr>
      <vt:lpstr>Acamprosate:  In Clinical Practice</vt:lpstr>
      <vt:lpstr>Naltrexone </vt:lpstr>
      <vt:lpstr>Naltrexone </vt:lpstr>
      <vt:lpstr>Naltrexone</vt:lpstr>
      <vt:lpstr>Naltrexone</vt:lpstr>
      <vt:lpstr>Naltrexone: Efficacy</vt:lpstr>
      <vt:lpstr>Medication used in relapse prevention for alcohol dependence </vt:lpstr>
      <vt:lpstr>Targeted Naltrexone treatment </vt:lpstr>
      <vt:lpstr>Injectable Naltrexone</vt:lpstr>
      <vt:lpstr>Nalmefene</vt:lpstr>
      <vt:lpstr>Nalmefene</vt:lpstr>
      <vt:lpstr>Topiramate </vt:lpstr>
      <vt:lpstr>Topiramate</vt:lpstr>
      <vt:lpstr>Topiramate</vt:lpstr>
      <vt:lpstr>Baclofen</vt:lpstr>
      <vt:lpstr>Baclofen</vt:lpstr>
      <vt:lpstr> Baclofen and  Alcohol dependence </vt:lpstr>
      <vt:lpstr>Baclofen: Safety </vt:lpstr>
      <vt:lpstr>Baclofen: Efficacy</vt:lpstr>
      <vt:lpstr>Neurocircuitry associated with pharmacological treatments</vt:lpstr>
      <vt:lpstr>Summary of drugs used in  Alcohol Use Disorder</vt:lpstr>
      <vt:lpstr>Other medications</vt:lpstr>
      <vt:lpstr>Aripiprazole </vt:lpstr>
      <vt:lpstr>Serotonin and  alcohol dependence</vt:lpstr>
      <vt:lpstr>Potential medications</vt:lpstr>
      <vt:lpstr>Pharmacogenetics</vt:lpstr>
      <vt:lpstr>Pharmacogenetics</vt:lpstr>
      <vt:lpstr>Combination of Pharmacotherapy with Psychological therapies</vt:lpstr>
      <vt:lpstr>Summary points</vt:lpstr>
      <vt:lpstr>Pharmacotherapy for Substance Use Disorder</vt:lpstr>
      <vt:lpstr>URINE DRUG SCREEN CUTOFF LEVELS FOR A POSITIVE TO BE REPORTED</vt:lpstr>
      <vt:lpstr>Medications used to manage Substance Use Disorder</vt:lpstr>
      <vt:lpstr>PowerPoint Presentation</vt:lpstr>
      <vt:lpstr>Short Acting Opioids - Heroin</vt:lpstr>
      <vt:lpstr>PowerPoint Presentation</vt:lpstr>
      <vt:lpstr>Opioid Substitution Therapy (OST)</vt:lpstr>
      <vt:lpstr>PowerPoint Presentation</vt:lpstr>
      <vt:lpstr>Methadone and  Buprenorphine</vt:lpstr>
      <vt:lpstr>Methadone and  Buprenorphine</vt:lpstr>
      <vt:lpstr>Why is Buprenorphine preferred? </vt:lpstr>
      <vt:lpstr>Replacement or Substitution therapy is the way forward</vt:lpstr>
      <vt:lpstr>Summary Points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Pharmacological approaches to Relapse prevention in Alcohol Dependence</dc:title>
  <dc:creator>Dr.M.Suresh Kumar</dc:creator>
  <cp:lastModifiedBy>M. Suresh Kumar</cp:lastModifiedBy>
  <cp:revision>89</cp:revision>
  <dcterms:created xsi:type="dcterms:W3CDTF">2009-11-16T07:48:56Z</dcterms:created>
  <dcterms:modified xsi:type="dcterms:W3CDTF">2016-05-21T16:41:36Z</dcterms:modified>
</cp:coreProperties>
</file>