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67"/>
  </p:notesMasterIdLst>
  <p:sldIdLst>
    <p:sldId id="256" r:id="rId2"/>
    <p:sldId id="283" r:id="rId3"/>
    <p:sldId id="355" r:id="rId4"/>
    <p:sldId id="284" r:id="rId5"/>
    <p:sldId id="288" r:id="rId6"/>
    <p:sldId id="325" r:id="rId7"/>
    <p:sldId id="350" r:id="rId8"/>
    <p:sldId id="286" r:id="rId9"/>
    <p:sldId id="287" r:id="rId10"/>
    <p:sldId id="330" r:id="rId11"/>
    <p:sldId id="289" r:id="rId12"/>
    <p:sldId id="319" r:id="rId13"/>
    <p:sldId id="322" r:id="rId14"/>
    <p:sldId id="317" r:id="rId15"/>
    <p:sldId id="320" r:id="rId16"/>
    <p:sldId id="318" r:id="rId17"/>
    <p:sldId id="321" r:id="rId18"/>
    <p:sldId id="294" r:id="rId19"/>
    <p:sldId id="323" r:id="rId20"/>
    <p:sldId id="290" r:id="rId21"/>
    <p:sldId id="297" r:id="rId22"/>
    <p:sldId id="298" r:id="rId23"/>
    <p:sldId id="299" r:id="rId24"/>
    <p:sldId id="291" r:id="rId25"/>
    <p:sldId id="300" r:id="rId26"/>
    <p:sldId id="314" r:id="rId27"/>
    <p:sldId id="315" r:id="rId28"/>
    <p:sldId id="311" r:id="rId29"/>
    <p:sldId id="312" r:id="rId30"/>
    <p:sldId id="316" r:id="rId31"/>
    <p:sldId id="310" r:id="rId32"/>
    <p:sldId id="309" r:id="rId33"/>
    <p:sldId id="307" r:id="rId34"/>
    <p:sldId id="303" r:id="rId35"/>
    <p:sldId id="305" r:id="rId36"/>
    <p:sldId id="302" r:id="rId37"/>
    <p:sldId id="308" r:id="rId38"/>
    <p:sldId id="306" r:id="rId39"/>
    <p:sldId id="301" r:id="rId40"/>
    <p:sldId id="327" r:id="rId41"/>
    <p:sldId id="326" r:id="rId42"/>
    <p:sldId id="328" r:id="rId43"/>
    <p:sldId id="342" r:id="rId44"/>
    <p:sldId id="339" r:id="rId45"/>
    <p:sldId id="340" r:id="rId46"/>
    <p:sldId id="341" r:id="rId47"/>
    <p:sldId id="343" r:id="rId48"/>
    <p:sldId id="344" r:id="rId49"/>
    <p:sldId id="345" r:id="rId50"/>
    <p:sldId id="346" r:id="rId51"/>
    <p:sldId id="349" r:id="rId52"/>
    <p:sldId id="347" r:id="rId53"/>
    <p:sldId id="348" r:id="rId54"/>
    <p:sldId id="351" r:id="rId55"/>
    <p:sldId id="352" r:id="rId56"/>
    <p:sldId id="353" r:id="rId57"/>
    <p:sldId id="329" r:id="rId58"/>
    <p:sldId id="332" r:id="rId59"/>
    <p:sldId id="334" r:id="rId60"/>
    <p:sldId id="335" r:id="rId61"/>
    <p:sldId id="354" r:id="rId62"/>
    <p:sldId id="333" r:id="rId63"/>
    <p:sldId id="336" r:id="rId64"/>
    <p:sldId id="337" r:id="rId65"/>
    <p:sldId id="26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0881-F771-43EE-A56F-ED51F67ED737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8AD5A-F0BD-4E6B-A167-9A1E1CAA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6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F5D7-6498-4107-8A4F-A29B3D914AAA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SBDI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3690-58C4-410D-96DE-67969C007B9B}" type="slidenum">
              <a:rPr lang="en-US" smtClean="0"/>
              <a:t>‹#›</a:t>
            </a:fld>
            <a:fld id="{79C6AAA4-2B10-4B59-B972-CC41660AFB5A}" type="slidenum">
              <a:rPr lang="en-US" smtClean="0"/>
              <a:t>‹#›</a:t>
            </a:fld>
            <a:fld id="{791EAF20-77D6-42E0-B51E-7E76E0E6C6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1427-39D7-451B-B425-17E09AC6A78E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CD58-EF06-479E-8966-A16AE4B67297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48D2-DD6D-4F37-88D4-5854B96EDB6B}" type="datetime1">
              <a:rPr lang="en-US" smtClean="0"/>
              <a:t>8/5/2015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E1B6-1C91-4FFF-971E-0A965786F679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9B47-B44E-4F8C-B8BE-D3707E4D4F83}" type="datetime1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2BD6-15F3-4E92-8A8C-E897E3033FC5}" type="datetime1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3307-8EDF-49C8-8FC9-DB48CF4558D3}" type="datetime1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2D9-EA34-4E08-9B58-75B539955874}" type="datetime1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E37C-D534-4393-A7AA-69BF5C5F397C}" type="datetime1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A700-AEF7-45CC-ADCB-EB597C580030}" type="datetime1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9987-5A3F-4FC0-AD2C-508A268C944E}" type="datetime1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SBDI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2885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How to get your manuscripts published in quality journals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581400"/>
            <a:ext cx="51816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Samir Kumar </a:t>
            </a:r>
            <a:r>
              <a:rPr lang="en-US" b="1" dirty="0" err="1" smtClean="0">
                <a:solidFill>
                  <a:srgbClr val="C00000"/>
                </a:solidFill>
              </a:rPr>
              <a:t>Praharaj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MD, DPM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r"/>
            <a:r>
              <a:rPr lang="en-US" sz="2600" dirty="0" smtClean="0">
                <a:solidFill>
                  <a:srgbClr val="C00000"/>
                </a:solidFill>
              </a:rPr>
              <a:t>Associate Professor, Psychiatry</a:t>
            </a:r>
          </a:p>
          <a:p>
            <a:pPr algn="r"/>
            <a:r>
              <a:rPr lang="en-US" sz="2600" dirty="0" smtClean="0">
                <a:solidFill>
                  <a:srgbClr val="C00000"/>
                </a:solidFill>
              </a:rPr>
              <a:t>KMC, </a:t>
            </a:r>
            <a:r>
              <a:rPr lang="en-US" sz="2600" dirty="0" err="1" smtClean="0">
                <a:solidFill>
                  <a:srgbClr val="C00000"/>
                </a:solidFill>
              </a:rPr>
              <a:t>Manipal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38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292334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Zone PG CME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Where to Publish?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http://www.imagesource.com/blog/wp-content/uploads/2011/07/IS098WN2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22849" cy="56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journal?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Psychiatry journals: </a:t>
            </a:r>
            <a:r>
              <a:rPr lang="en-US" b="1" dirty="0" smtClean="0">
                <a:solidFill>
                  <a:srgbClr val="C00000"/>
                </a:solidFill>
              </a:rPr>
              <a:t>977</a:t>
            </a:r>
            <a:r>
              <a:rPr lang="en-US" dirty="0" smtClean="0"/>
              <a:t> (1999 study)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94</a:t>
            </a:r>
            <a:r>
              <a:rPr lang="en-US" dirty="0" smtClean="0"/>
              <a:t> Psychiatry journals </a:t>
            </a:r>
            <a:r>
              <a:rPr lang="en-US" dirty="0"/>
              <a:t>were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indexed</a:t>
            </a:r>
            <a:r>
              <a:rPr lang="en-US" dirty="0" smtClean="0"/>
              <a:t> </a:t>
            </a:r>
            <a:r>
              <a:rPr lang="en-US" dirty="0"/>
              <a:t>in ISI </a:t>
            </a:r>
            <a:r>
              <a:rPr lang="en-US" dirty="0" smtClean="0"/>
              <a:t>and 141 </a:t>
            </a:r>
            <a:r>
              <a:rPr lang="en-US" dirty="0"/>
              <a:t>in </a:t>
            </a:r>
            <a:r>
              <a:rPr lang="en-US" dirty="0" smtClean="0"/>
              <a:t>Medline (2007)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 descr="http://tamarix.com.au/wp-content/uploads/2012/06/egg-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610100" cy="18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3194" y="3733800"/>
            <a:ext cx="217399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Rotten eggs?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94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The journal is indexed with </a:t>
            </a:r>
            <a:r>
              <a:rPr lang="en-US" dirty="0" err="1"/>
              <a:t>Caspur</a:t>
            </a:r>
            <a:r>
              <a:rPr lang="en-US" dirty="0"/>
              <a:t>, CNKI (China National Knowledge Infrastructure), DOAJ, EBSCO Publishing's Electronic Databases, </a:t>
            </a:r>
            <a:r>
              <a:rPr lang="en-US" dirty="0" err="1"/>
              <a:t>Excerpta</a:t>
            </a:r>
            <a:r>
              <a:rPr lang="en-US" dirty="0"/>
              <a:t> </a:t>
            </a:r>
            <a:r>
              <a:rPr lang="en-US" dirty="0" err="1"/>
              <a:t>Medica</a:t>
            </a:r>
            <a:r>
              <a:rPr lang="en-US" dirty="0"/>
              <a:t> / EMBASE, Expanded Academic ASAP, </a:t>
            </a:r>
            <a:r>
              <a:rPr lang="en-US" dirty="0" err="1"/>
              <a:t>Genamics</a:t>
            </a:r>
            <a:r>
              <a:rPr lang="en-US" dirty="0"/>
              <a:t> </a:t>
            </a:r>
            <a:r>
              <a:rPr lang="en-US" dirty="0" err="1"/>
              <a:t>JournalSeek</a:t>
            </a:r>
            <a:r>
              <a:rPr lang="en-US" dirty="0"/>
              <a:t>, Google Scholar, Health &amp; Wellness Research Center, Health Reference Center Academic, </a:t>
            </a:r>
            <a:r>
              <a:rPr lang="en-US" dirty="0" err="1"/>
              <a:t>Hinari</a:t>
            </a:r>
            <a:r>
              <a:rPr lang="en-US" dirty="0"/>
              <a:t>, Index Copernicus, Indian Science Abstracts, </a:t>
            </a:r>
            <a:r>
              <a:rPr lang="en-US" dirty="0" err="1"/>
              <a:t>IndMed</a:t>
            </a:r>
            <a:r>
              <a:rPr lang="en-US" dirty="0"/>
              <a:t>, National Science Library, </a:t>
            </a:r>
            <a:r>
              <a:rPr lang="en-US" dirty="0" err="1"/>
              <a:t>OpenJGate</a:t>
            </a:r>
            <a:r>
              <a:rPr lang="en-US" dirty="0"/>
              <a:t>, </a:t>
            </a:r>
            <a:r>
              <a:rPr lang="en-US" dirty="0" err="1"/>
              <a:t>PrimoCentral</a:t>
            </a:r>
            <a:r>
              <a:rPr lang="en-US" dirty="0"/>
              <a:t>, ProQuest, PubMed, </a:t>
            </a:r>
            <a:r>
              <a:rPr lang="en-US" dirty="0" err="1"/>
              <a:t>Pubmed</a:t>
            </a:r>
            <a:r>
              <a:rPr lang="en-US" dirty="0"/>
              <a:t> Central, Science Citation Index, SCOLOAR, SCOPUS, SIIC databases, Summon by Serial Solutions, Ulrich's International Periodical Directory and Web of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8" name="Picture 4" descr="http://www.indianjpsychiatry.org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1527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The journal is indexed with </a:t>
            </a:r>
            <a:r>
              <a:rPr lang="en-US" dirty="0" err="1"/>
              <a:t>Caspur</a:t>
            </a:r>
            <a:r>
              <a:rPr lang="en-US" dirty="0"/>
              <a:t>, CNKI (China National Knowledge Infrastructure), DOAJ, EBSCO </a:t>
            </a:r>
            <a:r>
              <a:rPr lang="en-US" dirty="0" smtClean="0"/>
              <a:t>Publishing’s </a:t>
            </a:r>
            <a:r>
              <a:rPr lang="en-US" dirty="0"/>
              <a:t>Electronic Databases, </a:t>
            </a:r>
            <a:r>
              <a:rPr lang="en-US" dirty="0" err="1"/>
              <a:t>Excerpta</a:t>
            </a:r>
            <a:r>
              <a:rPr lang="en-US" dirty="0"/>
              <a:t> </a:t>
            </a:r>
            <a:r>
              <a:rPr lang="en-US" dirty="0" err="1"/>
              <a:t>Medica</a:t>
            </a:r>
            <a:r>
              <a:rPr lang="en-US" dirty="0"/>
              <a:t> / EMBASE, Expanded Academic ASAP, </a:t>
            </a:r>
            <a:r>
              <a:rPr lang="en-US" dirty="0" err="1"/>
              <a:t>Genamics</a:t>
            </a:r>
            <a:r>
              <a:rPr lang="en-US" dirty="0"/>
              <a:t> </a:t>
            </a:r>
            <a:r>
              <a:rPr lang="en-US" dirty="0" err="1"/>
              <a:t>JournalSeek</a:t>
            </a:r>
            <a:r>
              <a:rPr lang="en-US" dirty="0"/>
              <a:t>, Google Scholar, Health &amp; Wellness Research Center, Health Reference Center Academic, </a:t>
            </a:r>
            <a:r>
              <a:rPr lang="en-US" dirty="0" err="1"/>
              <a:t>Hinari</a:t>
            </a:r>
            <a:r>
              <a:rPr lang="en-US" dirty="0"/>
              <a:t>, Index Copernicus, Indian Science Abstracts, </a:t>
            </a:r>
            <a:r>
              <a:rPr lang="en-US" dirty="0" err="1"/>
              <a:t>IndMed</a:t>
            </a:r>
            <a:r>
              <a:rPr lang="en-US" dirty="0"/>
              <a:t>, National Science Library, </a:t>
            </a:r>
            <a:r>
              <a:rPr lang="en-US" dirty="0" err="1"/>
              <a:t>OpenJGate</a:t>
            </a:r>
            <a:r>
              <a:rPr lang="en-US" dirty="0"/>
              <a:t>, </a:t>
            </a:r>
            <a:r>
              <a:rPr lang="en-US" dirty="0" err="1"/>
              <a:t>PrimoCentral</a:t>
            </a:r>
            <a:r>
              <a:rPr lang="en-US" dirty="0"/>
              <a:t>, ProQuest, </a:t>
            </a:r>
            <a:r>
              <a:rPr lang="en-US" sz="5100" b="1" dirty="0">
                <a:solidFill>
                  <a:srgbClr val="FF0000"/>
                </a:solidFill>
              </a:rPr>
              <a:t>PubMed</a:t>
            </a:r>
            <a:r>
              <a:rPr lang="en-US" dirty="0"/>
              <a:t>, </a:t>
            </a:r>
            <a:r>
              <a:rPr lang="en-US" dirty="0" err="1"/>
              <a:t>Pubmed</a:t>
            </a:r>
            <a:r>
              <a:rPr lang="en-US" dirty="0"/>
              <a:t> Central, Science Citation Index, SCOLOAR, SCOPUS, SIIC databases, Summon by Serial Solutions, Ulrich's International Periodical Directory and Web of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 descr="http://www.indianjpsychiatry.org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1527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an </a:t>
            </a:r>
            <a:r>
              <a:rPr lang="en-US" sz="4000" b="1" dirty="0" smtClean="0"/>
              <a:t>indexed journal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906963"/>
          </a:xfrm>
        </p:spPr>
        <p:txBody>
          <a:bodyPr>
            <a:normAutofit/>
          </a:bodyPr>
          <a:lstStyle/>
          <a:p>
            <a:r>
              <a:rPr lang="en-US" dirty="0"/>
              <a:t>Index </a:t>
            </a:r>
            <a:r>
              <a:rPr lang="en-US" dirty="0" err="1" smtClean="0"/>
              <a:t>Medicus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 descr="https://www.kinokuniya.co.jp/images/goods/ar/work/imgdata2/FC99990/FC9999088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819400" cy="3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233985"/>
            <a:ext cx="4191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MEDLINE/PubMed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971800" cy="38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Image result for pubm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learningcenter.essec.edu/sites/default/files/styles/ressources_logo/public/ressources/webofsci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09" y="2926406"/>
            <a:ext cx="2089482" cy="11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</a:t>
            </a:r>
            <a:r>
              <a:rPr lang="en-US" sz="4000" b="1" dirty="0" smtClean="0"/>
              <a:t>indexation services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599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EMBASE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(</a:t>
            </a:r>
            <a:r>
              <a:rPr lang="en-US" sz="1800" dirty="0" err="1" smtClean="0"/>
              <a:t>Excerpta</a:t>
            </a:r>
            <a:r>
              <a:rPr lang="en-US" sz="1800" dirty="0" smtClean="0"/>
              <a:t> </a:t>
            </a:r>
            <a:r>
              <a:rPr lang="en-US" sz="1800" dirty="0" err="1"/>
              <a:t>Medica</a:t>
            </a:r>
            <a:r>
              <a:rPr lang="en-US" sz="1800" dirty="0"/>
              <a:t> </a:t>
            </a:r>
            <a:r>
              <a:rPr lang="en-US" sz="1800" dirty="0" err="1" smtClean="0"/>
              <a:t>dataBASE</a:t>
            </a:r>
            <a:r>
              <a:rPr lang="en-US" sz="1800" dirty="0" smtClean="0"/>
              <a:t>)</a:t>
            </a:r>
          </a:p>
          <a:p>
            <a:r>
              <a:rPr lang="en-US" dirty="0" err="1" smtClean="0"/>
              <a:t>PsychINFO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       (American </a:t>
            </a:r>
            <a:r>
              <a:rPr lang="en-US" sz="1800" dirty="0"/>
              <a:t>Psychological </a:t>
            </a:r>
            <a:r>
              <a:rPr lang="en-US" sz="1800" dirty="0" smtClean="0"/>
              <a:t>Association)</a:t>
            </a:r>
            <a:endParaRPr lang="en-US" sz="1800" dirty="0"/>
          </a:p>
          <a:p>
            <a:r>
              <a:rPr lang="en-US" dirty="0" smtClean="0"/>
              <a:t>Web of Science</a:t>
            </a:r>
          </a:p>
          <a:p>
            <a:pPr marL="0" indent="0">
              <a:buNone/>
            </a:pPr>
            <a:r>
              <a:rPr lang="en-US" sz="1900" dirty="0" smtClean="0"/>
              <a:t>       </a:t>
            </a:r>
            <a:r>
              <a:rPr lang="en-US" sz="1700" dirty="0" smtClean="0"/>
              <a:t>(Thomson Reuters)</a:t>
            </a:r>
          </a:p>
          <a:p>
            <a:r>
              <a:rPr lang="en-US" dirty="0" smtClean="0"/>
              <a:t>SCOPUS</a:t>
            </a:r>
          </a:p>
          <a:p>
            <a:pPr marL="0" indent="0">
              <a:buNone/>
            </a:pPr>
            <a:r>
              <a:rPr lang="en-US" sz="2200" dirty="0" smtClean="0"/>
              <a:t>       </a:t>
            </a:r>
            <a:r>
              <a:rPr lang="en-US" sz="1800" dirty="0" smtClean="0"/>
              <a:t>(Elsevier)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3" descr="Image result for embase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09" y="1347585"/>
            <a:ext cx="2133600" cy="6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beeldbank.leidenuniv.nl/ImageDisplay.php?uid=FT110274&amp;thumbed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09" y="2352674"/>
            <a:ext cx="1905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cesti.org/images/scopu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30" y="4191000"/>
            <a:ext cx="28765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Some more </a:t>
            </a:r>
            <a:r>
              <a:rPr lang="en-US" sz="4000" dirty="0" smtClean="0"/>
              <a:t>indexation services…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Caspur</a:t>
            </a:r>
            <a:endParaRPr lang="en-US" dirty="0" smtClean="0"/>
          </a:p>
          <a:p>
            <a:r>
              <a:rPr lang="en-US" dirty="0"/>
              <a:t>CNKI (China National Knowledge Infrastructure)</a:t>
            </a:r>
            <a:endParaRPr lang="en-US" dirty="0" smtClean="0"/>
          </a:p>
          <a:p>
            <a:r>
              <a:rPr lang="en-US" dirty="0" smtClean="0"/>
              <a:t>DOAJ</a:t>
            </a:r>
          </a:p>
          <a:p>
            <a:r>
              <a:rPr lang="en-US" dirty="0" smtClean="0"/>
              <a:t>Expanded </a:t>
            </a:r>
            <a:r>
              <a:rPr lang="en-US" dirty="0"/>
              <a:t>Academic </a:t>
            </a:r>
            <a:r>
              <a:rPr lang="en-US" dirty="0" smtClean="0"/>
              <a:t>ASAP</a:t>
            </a:r>
          </a:p>
          <a:p>
            <a:r>
              <a:rPr lang="en-US" dirty="0" err="1" smtClean="0"/>
              <a:t>Genamics</a:t>
            </a:r>
            <a:r>
              <a:rPr lang="en-US" dirty="0" smtClean="0"/>
              <a:t> </a:t>
            </a:r>
            <a:r>
              <a:rPr lang="en-US" dirty="0"/>
              <a:t>Journal </a:t>
            </a:r>
            <a:r>
              <a:rPr lang="en-US" dirty="0" smtClean="0"/>
              <a:t>Seek</a:t>
            </a:r>
          </a:p>
          <a:p>
            <a:r>
              <a:rPr lang="en-US" dirty="0" err="1" smtClean="0"/>
              <a:t>Hinari</a:t>
            </a:r>
            <a:endParaRPr lang="en-US" dirty="0" smtClean="0"/>
          </a:p>
          <a:p>
            <a:r>
              <a:rPr lang="en-US" dirty="0" smtClean="0"/>
              <a:t>Index Copernicus</a:t>
            </a:r>
          </a:p>
          <a:p>
            <a:r>
              <a:rPr lang="en-US" dirty="0" smtClean="0"/>
              <a:t>Open </a:t>
            </a:r>
            <a:r>
              <a:rPr lang="en-US" dirty="0"/>
              <a:t>J </a:t>
            </a:r>
            <a:r>
              <a:rPr lang="en-US" dirty="0" smtClean="0"/>
              <a:t>Gate</a:t>
            </a:r>
          </a:p>
          <a:p>
            <a:r>
              <a:rPr lang="en-US" dirty="0" smtClean="0"/>
              <a:t>Primo Central</a:t>
            </a:r>
          </a:p>
          <a:p>
            <a:r>
              <a:rPr lang="en-US" dirty="0" smtClean="0"/>
              <a:t>ProQuest</a:t>
            </a:r>
          </a:p>
          <a:p>
            <a:r>
              <a:rPr lang="en-US" dirty="0" smtClean="0"/>
              <a:t>SCOLOAR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MEDLINE/PubMed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/>
              <a:t>National Library of </a:t>
            </a:r>
            <a:r>
              <a:rPr lang="en-US" dirty="0" smtClean="0"/>
              <a:t>Medicine premier </a:t>
            </a:r>
            <a:r>
              <a:rPr lang="en-US" dirty="0"/>
              <a:t>bibliographic </a:t>
            </a:r>
            <a:r>
              <a:rPr lang="en-US" dirty="0" smtClean="0"/>
              <a:t>database</a:t>
            </a:r>
          </a:p>
          <a:p>
            <a:r>
              <a:rPr lang="en-US" dirty="0"/>
              <a:t>4,900 journals in 30 </a:t>
            </a:r>
            <a:r>
              <a:rPr lang="en-US" dirty="0" smtClean="0"/>
              <a:t>languages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PMC – free 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76" y="3657600"/>
            <a:ext cx="2768424" cy="22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Indexed, but…?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1714"/>
          <a:stretch/>
        </p:blipFill>
        <p:spPr bwMode="auto">
          <a:xfrm>
            <a:off x="1295400" y="914399"/>
            <a:ext cx="6705600" cy="575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Indexed, but…?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887"/>
          <a:stretch/>
        </p:blipFill>
        <p:spPr bwMode="auto">
          <a:xfrm>
            <a:off x="1219200" y="838200"/>
            <a:ext cx="6705600" cy="57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publish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sz="12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What to publish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Where to publish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How to publish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Practical Tips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Impact Factor (IF)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Eugene </a:t>
            </a:r>
            <a:r>
              <a:rPr lang="en-US" dirty="0" smtClean="0"/>
              <a:t>Garfield (</a:t>
            </a:r>
            <a:r>
              <a:rPr lang="en-US" i="1" dirty="0" smtClean="0"/>
              <a:t>Science</a:t>
            </a:r>
            <a:r>
              <a:rPr lang="en-US" dirty="0" smtClean="0"/>
              <a:t> 1955)</a:t>
            </a:r>
          </a:p>
          <a:p>
            <a:r>
              <a:rPr lang="en-US" dirty="0"/>
              <a:t>Institute </a:t>
            </a:r>
            <a:r>
              <a:rPr lang="en-US" dirty="0" smtClean="0"/>
              <a:t>for Scientific </a:t>
            </a:r>
            <a:r>
              <a:rPr lang="en-US" dirty="0"/>
              <a:t>Information (ISI</a:t>
            </a:r>
            <a:r>
              <a:rPr lang="en-US" dirty="0" smtClean="0"/>
              <a:t>) - </a:t>
            </a:r>
            <a:r>
              <a:rPr lang="en-US" dirty="0"/>
              <a:t>Journal </a:t>
            </a:r>
            <a:r>
              <a:rPr lang="en-US" dirty="0" smtClean="0"/>
              <a:t>Citation Report</a:t>
            </a:r>
            <a:endParaRPr lang="en-US" i="1" dirty="0" smtClean="0"/>
          </a:p>
          <a:p>
            <a:r>
              <a:rPr lang="en-US" dirty="0"/>
              <a:t>Thomson </a:t>
            </a:r>
            <a:r>
              <a:rPr lang="en-US" dirty="0" smtClean="0"/>
              <a:t>Scientific (1992)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“Ratio </a:t>
            </a:r>
            <a:r>
              <a:rPr lang="en-US" sz="4000" b="1" dirty="0"/>
              <a:t>between citations </a:t>
            </a:r>
            <a:r>
              <a:rPr lang="en-US" sz="4000" b="1" dirty="0" smtClean="0"/>
              <a:t>and</a:t>
            </a:r>
          </a:p>
          <a:p>
            <a:pPr marL="0" indent="0" algn="ctr">
              <a:buNone/>
            </a:pPr>
            <a:r>
              <a:rPr lang="en-US" sz="4000" b="1" dirty="0" smtClean="0"/>
              <a:t>recent </a:t>
            </a:r>
            <a:r>
              <a:rPr lang="en-US" sz="4000" b="1" dirty="0"/>
              <a:t>citable items </a:t>
            </a:r>
            <a:r>
              <a:rPr lang="en-US" sz="4000" b="1" dirty="0" smtClean="0"/>
              <a:t>published”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30" name="Picture 6" descr="http://www.elsevier.com/__data/assets/image/0006/92409/impact-f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3241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calculate Impact Factor?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http://image.slidesharecdn.com/pubinscijournalsv1-140702115034-phpapp02/95/publication-in-scientific-journals-impact-factors-52-638.jpg?cb=14043020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1"/>
          <a:stretch/>
        </p:blipFill>
        <p:spPr bwMode="auto">
          <a:xfrm>
            <a:off x="0" y="1219200"/>
            <a:ext cx="9144000" cy="53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Journal IF </a:t>
            </a:r>
            <a:r>
              <a:rPr lang="en-US" sz="3600" dirty="0"/>
              <a:t>is a good predictor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 quality of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AutoShape 2" descr="A journal's impact factor is a good predictor of its five-year median of citations to primary research articl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" y="1524000"/>
            <a:ext cx="9005889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9176" y="6091451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Editorial, Nature Materials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16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British Psychiatrists Read?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http://d34jb20qqe27k2.cloudfront.net/content/bjprcpsych/185/3/251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0" y="971488"/>
            <a:ext cx="7736519" cy="51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8000" y="990600"/>
            <a:ext cx="13716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2725" y="6172200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Jones et al., BJP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49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Criticisms of IF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Citation for </a:t>
            </a:r>
            <a:r>
              <a:rPr lang="en-US" b="1" dirty="0"/>
              <a:t>individual articles </a:t>
            </a:r>
            <a:r>
              <a:rPr lang="en-US" dirty="0" smtClean="0"/>
              <a:t>varied</a:t>
            </a:r>
            <a:endParaRPr lang="en-US" dirty="0"/>
          </a:p>
          <a:p>
            <a:r>
              <a:rPr lang="en-US" b="1" dirty="0" smtClean="0"/>
              <a:t>Review </a:t>
            </a:r>
            <a:r>
              <a:rPr lang="en-US" b="1" dirty="0"/>
              <a:t>articles </a:t>
            </a:r>
            <a:r>
              <a:rPr lang="en-US" dirty="0" smtClean="0"/>
              <a:t>cited </a:t>
            </a:r>
            <a:r>
              <a:rPr lang="en-US" dirty="0"/>
              <a:t>more </a:t>
            </a:r>
            <a:r>
              <a:rPr lang="en-US" dirty="0" smtClean="0"/>
              <a:t>frequently</a:t>
            </a:r>
          </a:p>
          <a:p>
            <a:r>
              <a:rPr lang="en-US" b="1" dirty="0" smtClean="0"/>
              <a:t>‘Super classics’</a:t>
            </a:r>
          </a:p>
          <a:p>
            <a:r>
              <a:rPr lang="en-US" b="1" dirty="0" smtClean="0"/>
              <a:t>‘Methods’</a:t>
            </a:r>
            <a:r>
              <a:rPr lang="en-US" dirty="0" smtClean="0"/>
              <a:t> articles - </a:t>
            </a:r>
            <a:r>
              <a:rPr lang="en-US" dirty="0"/>
              <a:t>more </a:t>
            </a:r>
            <a:r>
              <a:rPr lang="en-US" dirty="0" smtClean="0"/>
              <a:t>citations</a:t>
            </a:r>
          </a:p>
          <a:p>
            <a:r>
              <a:rPr lang="en-US" dirty="0"/>
              <a:t>Different </a:t>
            </a:r>
            <a:r>
              <a:rPr lang="en-US" b="1" dirty="0"/>
              <a:t>specialties</a:t>
            </a:r>
            <a:r>
              <a:rPr lang="en-US" dirty="0"/>
              <a:t> </a:t>
            </a:r>
            <a:r>
              <a:rPr lang="en-US" dirty="0" smtClean="0"/>
              <a:t>- different peak impact</a:t>
            </a:r>
          </a:p>
          <a:p>
            <a:r>
              <a:rPr lang="en-US" dirty="0" smtClean="0"/>
              <a:t>More </a:t>
            </a:r>
            <a:r>
              <a:rPr lang="en-US" b="1" dirty="0" smtClean="0"/>
              <a:t>letters</a:t>
            </a:r>
            <a:r>
              <a:rPr lang="en-US" dirty="0" smtClean="0"/>
              <a:t> - temporary </a:t>
            </a:r>
            <a:r>
              <a:rPr lang="en-US" dirty="0"/>
              <a:t>increase in references to those </a:t>
            </a:r>
            <a:r>
              <a:rPr lang="en-US" dirty="0" smtClean="0"/>
              <a:t>letters</a:t>
            </a:r>
          </a:p>
          <a:p>
            <a:r>
              <a:rPr lang="en-US" b="1" dirty="0" smtClean="0"/>
              <a:t>Self-citations</a:t>
            </a:r>
          </a:p>
          <a:p>
            <a:r>
              <a:rPr lang="en-US" b="1" dirty="0" smtClean="0"/>
              <a:t>Title </a:t>
            </a:r>
            <a:r>
              <a:rPr lang="en-US" b="1" dirty="0"/>
              <a:t>change </a:t>
            </a:r>
            <a:r>
              <a:rPr lang="en-US" dirty="0"/>
              <a:t>affects </a:t>
            </a:r>
            <a:r>
              <a:rPr lang="en-US" dirty="0" smtClean="0"/>
              <a:t>IF for </a:t>
            </a:r>
            <a:r>
              <a:rPr lang="en-US" dirty="0"/>
              <a:t>two years after the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Other Reliable Indices…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Google Scholar Metrics</a:t>
            </a:r>
          </a:p>
          <a:p>
            <a:r>
              <a:rPr lang="en-US" dirty="0" err="1"/>
              <a:t>Eigenfactor</a:t>
            </a:r>
            <a:r>
              <a:rPr lang="en-US" dirty="0"/>
              <a:t> Score and Article Influence Score </a:t>
            </a:r>
          </a:p>
          <a:p>
            <a:r>
              <a:rPr lang="en-US" dirty="0"/>
              <a:t>Who’s the publisher? </a:t>
            </a:r>
          </a:p>
          <a:p>
            <a:r>
              <a:rPr lang="en-US" dirty="0"/>
              <a:t>Editorial Board</a:t>
            </a:r>
          </a:p>
          <a:p>
            <a:r>
              <a:rPr lang="en-US" dirty="0" smtClean="0"/>
              <a:t>Journal </a:t>
            </a:r>
            <a:r>
              <a:rPr lang="en-US" dirty="0"/>
              <a:t>Acceptance/Rejection Rates</a:t>
            </a:r>
          </a:p>
          <a:p>
            <a:r>
              <a:rPr lang="en-US" dirty="0" smtClean="0"/>
              <a:t>Peer-Reviewed?</a:t>
            </a:r>
          </a:p>
          <a:p>
            <a:r>
              <a:rPr lang="en-US" dirty="0"/>
              <a:t>Are publication fees required?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Google Scholar </a:t>
            </a:r>
            <a:r>
              <a:rPr lang="en-US" sz="3600" b="1" dirty="0" smtClean="0"/>
              <a:t>Metrics (GSM)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Academic footprint: </a:t>
            </a:r>
            <a:r>
              <a:rPr lang="en-US" b="1" i="1" dirty="0" smtClean="0">
                <a:solidFill>
                  <a:srgbClr val="C00000"/>
                </a:solidFill>
              </a:rPr>
              <a:t>h-index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i10-index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sz="2800" dirty="0" smtClean="0"/>
              <a:t>Arranges journals based on  </a:t>
            </a:r>
            <a:r>
              <a:rPr lang="en-US" sz="2800" b="1" dirty="0"/>
              <a:t>h5-index</a:t>
            </a:r>
            <a:r>
              <a:rPr lang="en-US" sz="2800" dirty="0"/>
              <a:t> and </a:t>
            </a:r>
            <a:r>
              <a:rPr lang="en-US" sz="2800" b="1" dirty="0" smtClean="0"/>
              <a:t>h5-median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340" name="Picture 4" descr="http://www.benchfly.com/blog/wp-content/uploads/2010/10/H-inde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715000" cy="33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Eigenfactor</a:t>
            </a:r>
            <a:r>
              <a:rPr lang="en-US" sz="3200" b="1" dirty="0"/>
              <a:t> Score </a:t>
            </a:r>
            <a:r>
              <a:rPr lang="en-US" sz="3200" b="1" dirty="0" smtClean="0"/>
              <a:t>&amp; Article Influence </a:t>
            </a:r>
            <a:r>
              <a:rPr lang="en-US" sz="3200" b="1" dirty="0"/>
              <a:t>Score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AutoShape 2" descr="Image result for Eigenfactor Sc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gcu.ac.uk/library/PILOT/Digital%20footprint/eigenfactor_eigenf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00200"/>
            <a:ext cx="817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5261380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Jevin</a:t>
            </a:r>
            <a:r>
              <a:rPr lang="en-US" dirty="0"/>
              <a:t> </a:t>
            </a:r>
            <a:r>
              <a:rPr lang="en-US" dirty="0" smtClean="0"/>
              <a:t>West</a:t>
            </a:r>
          </a:p>
          <a:p>
            <a:r>
              <a:rPr lang="en-US" dirty="0"/>
              <a:t>Carl T. Bergstrom </a:t>
            </a:r>
          </a:p>
        </p:txBody>
      </p:sp>
    </p:spTree>
    <p:extLst>
      <p:ext uri="{BB962C8B-B14F-4D97-AF65-F5344CB8AC3E}">
        <p14:creationId xmlns:p14="http://schemas.microsoft.com/office/powerpoint/2010/main" val="2211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Who’s the publisher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" y="1371600"/>
            <a:ext cx="7519150" cy="50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Editorial Board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3581400" cy="50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505200" cy="63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 descr="http://img04.deviantart.net/86db/i/2009/227/0/5/ready_to_jump_by_ouzouzo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6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Journal Acceptance/Rejection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Cabell’s </a:t>
            </a:r>
            <a:r>
              <a:rPr lang="en-US" dirty="0"/>
              <a:t>Directory of Publishing Opportunities </a:t>
            </a:r>
            <a:endParaRPr lang="en-US" dirty="0" smtClean="0"/>
          </a:p>
          <a:p>
            <a:r>
              <a:rPr lang="en-US" dirty="0" err="1"/>
              <a:t>UlrichsWeb</a:t>
            </a:r>
            <a:r>
              <a:rPr lang="en-US" dirty="0"/>
              <a:t> Global Serials Directory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http://www.jbc.org/site/home/images/header/f1000_logo_incl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038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3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Peer Review </a:t>
            </a:r>
            <a:r>
              <a:rPr lang="en-US" b="1" dirty="0"/>
              <a:t>P</a:t>
            </a:r>
            <a:r>
              <a:rPr lang="en-US" b="1" dirty="0" smtClean="0"/>
              <a:t>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266" name="Picture 2" descr="http://blog.historians.org/images/6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4304" r="1507" b="2367"/>
          <a:stretch/>
        </p:blipFill>
        <p:spPr bwMode="auto">
          <a:xfrm>
            <a:off x="609600" y="1024969"/>
            <a:ext cx="7848600" cy="55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 descr="http://jasonya.com/wp/wp-content/uploads/2014/02/Reviewer3At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1"/>
            <a:ext cx="8839200" cy="6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 publication fees required?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All paid journals are not necessarily bad!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218" name="Picture 2" descr="https://upload.wikimedia.org/wikipedia/commons/thumb/2/26/Open_access.svg/2000px-Open_acces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14800" cy="32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&amp;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39624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publicationethics.org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doaj.org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oaspa.org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wame.org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9903"/>
            <a:ext cx="4224668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50737"/>
            <a:ext cx="4224668" cy="8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24668" cy="8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avicenapublisher.org/wp-content/uploads/sites/10/2014/09/logo_w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5153"/>
            <a:ext cx="4224668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Principles of Transparency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Editorial board</a:t>
            </a:r>
          </a:p>
          <a:p>
            <a:r>
              <a:rPr lang="en-US" dirty="0" smtClean="0"/>
              <a:t>Author fees</a:t>
            </a:r>
          </a:p>
          <a:p>
            <a:r>
              <a:rPr lang="en-US" dirty="0" smtClean="0"/>
              <a:t>Copyright</a:t>
            </a:r>
          </a:p>
          <a:p>
            <a:r>
              <a:rPr lang="en-US" dirty="0" smtClean="0"/>
              <a:t>Research misconduct</a:t>
            </a:r>
          </a:p>
          <a:p>
            <a:r>
              <a:rPr lang="en-US" dirty="0" smtClean="0"/>
              <a:t>Ownership and management</a:t>
            </a:r>
          </a:p>
          <a:p>
            <a:r>
              <a:rPr lang="en-US" dirty="0" smtClean="0"/>
              <a:t>Website, access, revenue source, advertising</a:t>
            </a:r>
          </a:p>
          <a:p>
            <a:r>
              <a:rPr lang="en-US" dirty="0" smtClean="0"/>
              <a:t>Publishing schedule, archiving,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0" name="Picture 2" descr="http://cdn.intechopen.com/public/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066925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Criteria </a:t>
            </a:r>
            <a:r>
              <a:rPr lang="en-US" sz="3600" b="1" dirty="0"/>
              <a:t>for Determining Predatory Open-Access Publishers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Editor </a:t>
            </a:r>
            <a:r>
              <a:rPr lang="en-US" dirty="0"/>
              <a:t>and Staff </a:t>
            </a:r>
            <a:endParaRPr lang="en-US" dirty="0" smtClean="0"/>
          </a:p>
          <a:p>
            <a:r>
              <a:rPr lang="en-US" dirty="0"/>
              <a:t>Business </a:t>
            </a:r>
            <a:r>
              <a:rPr lang="en-US" dirty="0" smtClean="0"/>
              <a:t>management (Publisher): e.g. fleet journals</a:t>
            </a:r>
          </a:p>
          <a:p>
            <a:r>
              <a:rPr lang="en-US" dirty="0" smtClean="0"/>
              <a:t>Integrity: e.g. fake IF, spam peer review</a:t>
            </a:r>
          </a:p>
          <a:p>
            <a:r>
              <a:rPr lang="en-US" dirty="0"/>
              <a:t>Poor journal standards / </a:t>
            </a:r>
            <a:r>
              <a:rPr lang="en-US" dirty="0" smtClean="0"/>
              <a:t>practice: e.g. broad journals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5677889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Jeffrey Beall 2015</a:t>
            </a:r>
          </a:p>
          <a:p>
            <a:r>
              <a:rPr lang="en-US" b="1" dirty="0" smtClean="0"/>
              <a:t>http</a:t>
            </a:r>
            <a:r>
              <a:rPr lang="en-US" b="1" dirty="0"/>
              <a:t>://scholarlyoa.com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7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4" name="Picture 2" descr="https://scholarlyoa.files.wordpress.com/2014/11/acceptance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3112" cy="34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219200" y="2438400"/>
            <a:ext cx="34683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s://scholarlyoa.files.wordpress.com/2014/11/get-me-off-your-mailing-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" y="1905000"/>
            <a:ext cx="8811168" cy="40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Beall’s List </a:t>
            </a:r>
            <a:r>
              <a:rPr lang="en-US" sz="3100" b="1" dirty="0" smtClean="0"/>
              <a:t>(scholarlyoa.com)</a:t>
            </a:r>
            <a:br>
              <a:rPr lang="en-US" sz="3100" b="1" dirty="0" smtClean="0"/>
            </a:br>
            <a:r>
              <a:rPr lang="en-US" sz="2200" b="1" dirty="0">
                <a:solidFill>
                  <a:srgbClr val="FF0000"/>
                </a:solidFill>
              </a:rPr>
              <a:t>Potential, possible, or probable predatory scholarly open-access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List </a:t>
            </a:r>
            <a:r>
              <a:rPr lang="en-US" sz="3600" b="1" dirty="0"/>
              <a:t>of </a:t>
            </a:r>
            <a:r>
              <a:rPr lang="en-US" sz="3600" b="1" dirty="0" smtClean="0"/>
              <a:t>Publishers (843)</a:t>
            </a:r>
          </a:p>
          <a:p>
            <a:pPr lvl="1"/>
            <a:r>
              <a:rPr lang="en-US" dirty="0"/>
              <a:t>Academic and Scientific Publishing</a:t>
            </a:r>
          </a:p>
          <a:p>
            <a:pPr lvl="1"/>
            <a:r>
              <a:rPr lang="en-US" dirty="0"/>
              <a:t>Academic Journals</a:t>
            </a:r>
          </a:p>
          <a:p>
            <a:pPr lvl="1"/>
            <a:r>
              <a:rPr lang="en-US" dirty="0"/>
              <a:t>Academic Journals and Research ACJAR</a:t>
            </a:r>
          </a:p>
          <a:p>
            <a:pPr lvl="1"/>
            <a:r>
              <a:rPr lang="en-US" dirty="0"/>
              <a:t>Academic Journals Online (AJO)</a:t>
            </a:r>
          </a:p>
          <a:p>
            <a:pPr lvl="1"/>
            <a:r>
              <a:rPr lang="en-US" dirty="0"/>
              <a:t>Academic Journals, Inc.</a:t>
            </a:r>
          </a:p>
          <a:p>
            <a:pPr lvl="1"/>
            <a:r>
              <a:rPr lang="en-US" dirty="0"/>
              <a:t>Academic Knowledge and Research Publishing</a:t>
            </a:r>
          </a:p>
          <a:p>
            <a:pPr lvl="1"/>
            <a:r>
              <a:rPr lang="en-US" dirty="0" smtClean="0"/>
              <a:t>Academic </a:t>
            </a:r>
            <a:r>
              <a:rPr lang="en-US" dirty="0"/>
              <a:t>Publications, Ltd.</a:t>
            </a:r>
          </a:p>
          <a:p>
            <a:pPr lvl="1"/>
            <a:r>
              <a:rPr lang="en-US" dirty="0"/>
              <a:t>Academic Research Journals</a:t>
            </a:r>
          </a:p>
          <a:p>
            <a:endParaRPr lang="en-US" sz="2200" b="1" dirty="0" smtClean="0"/>
          </a:p>
          <a:p>
            <a:r>
              <a:rPr lang="en-US" sz="3600" b="1" dirty="0" smtClean="0"/>
              <a:t>List of Standalone Journals (712)</a:t>
            </a:r>
          </a:p>
          <a:p>
            <a:pPr lvl="1"/>
            <a:r>
              <a:rPr lang="en-US" dirty="0"/>
              <a:t>Indian Journal of Advanced Nursing (IJAN)</a:t>
            </a:r>
          </a:p>
          <a:p>
            <a:pPr lvl="1"/>
            <a:r>
              <a:rPr lang="en-US" dirty="0"/>
              <a:t>Indian Journal of Applied-Basic Medical Sciences</a:t>
            </a:r>
          </a:p>
          <a:p>
            <a:pPr lvl="1"/>
            <a:r>
              <a:rPr lang="en-US" dirty="0"/>
              <a:t>Indian Journal of Applied Research</a:t>
            </a:r>
          </a:p>
          <a:p>
            <a:pPr lvl="1"/>
            <a:r>
              <a:rPr lang="en-US" dirty="0"/>
              <a:t>Indian Journal of Drugs</a:t>
            </a:r>
          </a:p>
          <a:p>
            <a:pPr lvl="1"/>
            <a:r>
              <a:rPr lang="en-US" dirty="0"/>
              <a:t>Indian Journal of Pharmaceutical and Biological Research (IJPBR)</a:t>
            </a:r>
          </a:p>
          <a:p>
            <a:pPr lvl="1"/>
            <a:r>
              <a:rPr lang="en-US" dirty="0"/>
              <a:t>Indian Journal of Pharmaceutical Science &amp; Research (IJPSR)</a:t>
            </a:r>
          </a:p>
          <a:p>
            <a:pPr lvl="1"/>
            <a:r>
              <a:rPr lang="en-US" dirty="0" smtClean="0"/>
              <a:t>Indian </a:t>
            </a:r>
            <a:r>
              <a:rPr lang="en-US" dirty="0"/>
              <a:t>Journal of Research in Pharmacy and Biotechnology (IJRPB)</a:t>
            </a:r>
          </a:p>
          <a:p>
            <a:pPr lvl="1"/>
            <a:r>
              <a:rPr lang="en-US" dirty="0"/>
              <a:t>Indian Journal of Scientific Research (IJSR)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Fake indices…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dirty="0" smtClean="0"/>
          </a:p>
          <a:p>
            <a:r>
              <a:rPr lang="en-US" sz="2600" dirty="0" smtClean="0"/>
              <a:t>International </a:t>
            </a:r>
            <a:r>
              <a:rPr lang="en-US" sz="2600" dirty="0"/>
              <a:t>Impact Factor Services (IIFS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Universal Impact Factor (UIF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Global Impact Factor (GIF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Journals Impact Factor (JIFACTOR)</a:t>
            </a:r>
            <a:endParaRPr lang="en-US" sz="2600" dirty="0" smtClean="0"/>
          </a:p>
          <a:p>
            <a:r>
              <a:rPr lang="en-US" sz="2600" dirty="0"/>
              <a:t>Cosmos Impact </a:t>
            </a:r>
            <a:r>
              <a:rPr lang="en-US" sz="2600" dirty="0" smtClean="0"/>
              <a:t>Factor</a:t>
            </a:r>
          </a:p>
          <a:p>
            <a:r>
              <a:rPr lang="en-US" sz="2600" dirty="0" err="1"/>
              <a:t>IndexCopernicus</a:t>
            </a:r>
            <a:endParaRPr lang="en-US" sz="2600" dirty="0" smtClean="0"/>
          </a:p>
          <a:p>
            <a:r>
              <a:rPr lang="en-US" sz="2600" dirty="0" err="1"/>
              <a:t>Citefactor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727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429000"/>
            <a:ext cx="217089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Why publish?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Mandatory requirement</a:t>
            </a:r>
          </a:p>
          <a:p>
            <a:r>
              <a:rPr lang="en-US" dirty="0" smtClean="0"/>
              <a:t>Improve CV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Feels good</a:t>
            </a:r>
          </a:p>
          <a:p>
            <a:r>
              <a:rPr lang="en-US" dirty="0" smtClean="0"/>
              <a:t>Learn by doing</a:t>
            </a:r>
          </a:p>
          <a:p>
            <a:r>
              <a:rPr lang="en-US" dirty="0" smtClean="0"/>
              <a:t>Contribute to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Other factors </a:t>
            </a:r>
            <a:r>
              <a:rPr lang="en-US" sz="3600" dirty="0" smtClean="0"/>
              <a:t>to consider…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Time</a:t>
            </a:r>
            <a:r>
              <a:rPr lang="en-US" dirty="0" smtClean="0"/>
              <a:t> to publish</a:t>
            </a:r>
          </a:p>
          <a:p>
            <a:r>
              <a:rPr lang="en-US" b="1" dirty="0" smtClean="0"/>
              <a:t>Cost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How to publish?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Author</a:t>
            </a:r>
            <a:r>
              <a:rPr lang="en-US" dirty="0"/>
              <a:t>: ‘</a:t>
            </a:r>
            <a:r>
              <a:rPr lang="en-US" i="1" dirty="0"/>
              <a:t>Can I get my paper accepted in this journal?</a:t>
            </a:r>
            <a:r>
              <a:rPr lang="en-US" dirty="0"/>
              <a:t>’</a:t>
            </a:r>
          </a:p>
          <a:p>
            <a:r>
              <a:rPr lang="en-US" b="1" dirty="0"/>
              <a:t>Editor</a:t>
            </a:r>
            <a:r>
              <a:rPr lang="en-US" dirty="0"/>
              <a:t>: ‘</a:t>
            </a:r>
            <a:r>
              <a:rPr lang="en-US" i="1" dirty="0"/>
              <a:t>Does it meet the aims of the journal and its audience?</a:t>
            </a:r>
            <a:r>
              <a:rPr lang="en-US" dirty="0"/>
              <a:t>’</a:t>
            </a:r>
          </a:p>
          <a:p>
            <a:r>
              <a:rPr lang="en-US" b="1" dirty="0" smtClean="0"/>
              <a:t>Reviewers</a:t>
            </a:r>
            <a:r>
              <a:rPr lang="en-US" dirty="0" smtClean="0"/>
              <a:t>: </a:t>
            </a:r>
            <a:r>
              <a:rPr lang="en-US" dirty="0"/>
              <a:t>‘</a:t>
            </a:r>
            <a:r>
              <a:rPr lang="en-US" i="1" dirty="0"/>
              <a:t>Is it the right quality?</a:t>
            </a:r>
            <a:r>
              <a:rPr lang="en-US" dirty="0"/>
              <a:t>’</a:t>
            </a:r>
          </a:p>
          <a:p>
            <a:r>
              <a:rPr lang="en-US" b="1" dirty="0"/>
              <a:t>Publisher</a:t>
            </a:r>
            <a:r>
              <a:rPr lang="en-US" dirty="0"/>
              <a:t>: ‘</a:t>
            </a:r>
            <a:r>
              <a:rPr lang="en-US" i="1" dirty="0"/>
              <a:t>Is the journal performing to market expectations?</a:t>
            </a:r>
            <a:r>
              <a:rPr lang="en-US" dirty="0"/>
              <a:t>’</a:t>
            </a:r>
          </a:p>
          <a:p>
            <a:r>
              <a:rPr lang="en-US" b="1" dirty="0" smtClean="0"/>
              <a:t>Reader</a:t>
            </a:r>
            <a:r>
              <a:rPr lang="en-US" dirty="0"/>
              <a:t>: ‘</a:t>
            </a:r>
            <a:r>
              <a:rPr lang="en-US" i="1" dirty="0"/>
              <a:t>Where can I read it? Is it useful to me?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Understand the Editors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Send the right paper to the right </a:t>
            </a:r>
            <a:r>
              <a:rPr lang="en-US" sz="6000" b="1" dirty="0" smtClean="0"/>
              <a:t>journal!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Understand the Editors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Send the </a:t>
            </a:r>
            <a:r>
              <a:rPr lang="en-US" sz="3600" b="1" dirty="0">
                <a:solidFill>
                  <a:srgbClr val="C00000"/>
                </a:solidFill>
              </a:rPr>
              <a:t>right paper </a:t>
            </a:r>
            <a:r>
              <a:rPr lang="en-US" sz="3600" b="1" dirty="0"/>
              <a:t>to the </a:t>
            </a:r>
            <a:r>
              <a:rPr lang="en-US" sz="3600" b="1" dirty="0">
                <a:solidFill>
                  <a:srgbClr val="C00000"/>
                </a:solidFill>
              </a:rPr>
              <a:t>right </a:t>
            </a:r>
            <a:r>
              <a:rPr lang="en-US" sz="3600" b="1" dirty="0" smtClean="0">
                <a:solidFill>
                  <a:srgbClr val="C00000"/>
                </a:solidFill>
              </a:rPr>
              <a:t>journal</a:t>
            </a:r>
            <a:r>
              <a:rPr lang="en-US" sz="3600" b="1" dirty="0" smtClean="0"/>
              <a:t>!</a:t>
            </a:r>
            <a:endParaRPr lang="en-US" sz="3600" b="1" dirty="0"/>
          </a:p>
          <a:p>
            <a:pPr lvl="1"/>
            <a:r>
              <a:rPr lang="en-US" dirty="0"/>
              <a:t>Understand the aims of the </a:t>
            </a:r>
            <a:r>
              <a:rPr lang="en-US" dirty="0" smtClean="0"/>
              <a:t>journal</a:t>
            </a:r>
            <a:endParaRPr lang="en-US" dirty="0"/>
          </a:p>
          <a:p>
            <a:pPr lvl="1"/>
            <a:r>
              <a:rPr lang="en-US" dirty="0"/>
              <a:t>Conform to specifications given in the Notes for </a:t>
            </a:r>
            <a:r>
              <a:rPr lang="en-US" dirty="0" smtClean="0"/>
              <a:t>Authors</a:t>
            </a:r>
            <a:endParaRPr lang="en-US" dirty="0"/>
          </a:p>
          <a:p>
            <a:pPr lvl="1"/>
            <a:r>
              <a:rPr lang="en-US" dirty="0"/>
              <a:t>Refer when appropriate to other papers in the same </a:t>
            </a:r>
            <a:r>
              <a:rPr lang="en-US" dirty="0" smtClean="0"/>
              <a:t>journal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"/>
            <a:ext cx="9144000" cy="685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2868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8775" cy="11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57300"/>
            <a:ext cx="90773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339"/>
            <a:ext cx="8229600" cy="50346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Journal Finder Tool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8099"/>
            <a:ext cx="8991600" cy="569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“Right journal” - Tips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Reference list</a:t>
            </a:r>
          </a:p>
          <a:p>
            <a:r>
              <a:rPr lang="en-US" dirty="0" smtClean="0"/>
              <a:t>Ask colleagues/seniors</a:t>
            </a:r>
          </a:p>
          <a:p>
            <a:r>
              <a:rPr lang="en-US" dirty="0" smtClean="0"/>
              <a:t>Review recent papers in candidate journals </a:t>
            </a:r>
          </a:p>
          <a:p>
            <a:r>
              <a:rPr lang="en-US" dirty="0" smtClean="0"/>
              <a:t>Shortlist journals</a:t>
            </a:r>
          </a:p>
          <a:p>
            <a:r>
              <a:rPr lang="en-US" dirty="0" smtClean="0"/>
              <a:t>Arrange in order according to choice</a:t>
            </a:r>
          </a:p>
          <a:p>
            <a:r>
              <a:rPr lang="en-US" dirty="0" smtClean="0"/>
              <a:t>Discuss with coauthors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Some more practical tips…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Unless you have a great paper, do not submit to journals…</a:t>
            </a:r>
          </a:p>
          <a:p>
            <a:pPr lvl="1"/>
            <a:r>
              <a:rPr lang="en-US" dirty="0" smtClean="0"/>
              <a:t>With very high IF, Fake IF etc.</a:t>
            </a:r>
          </a:p>
          <a:p>
            <a:r>
              <a:rPr lang="en-US" dirty="0" smtClean="0"/>
              <a:t>But, find a journal with </a:t>
            </a:r>
            <a:r>
              <a:rPr lang="en-US" b="1" dirty="0" smtClean="0"/>
              <a:t>high enough IF!</a:t>
            </a:r>
          </a:p>
          <a:p>
            <a:r>
              <a:rPr lang="en-US" dirty="0" smtClean="0"/>
              <a:t>Ensure that there are no </a:t>
            </a:r>
            <a:r>
              <a:rPr lang="en-US" b="1" dirty="0" smtClean="0">
                <a:solidFill>
                  <a:srgbClr val="C00000"/>
                </a:solidFill>
              </a:rPr>
              <a:t>plagiarized</a:t>
            </a:r>
            <a:r>
              <a:rPr lang="en-US" dirty="0" smtClean="0"/>
              <a:t> portions in the manuscript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905000" y="990600"/>
            <a:ext cx="4267200" cy="2362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‘They’ll </a:t>
            </a:r>
            <a:r>
              <a:rPr lang="en-US" sz="3200" dirty="0" smtClean="0">
                <a:solidFill>
                  <a:schemeClr val="tx1"/>
                </a:solidFill>
              </a:rPr>
              <a:t>dismiss </a:t>
            </a:r>
            <a:r>
              <a:rPr lang="en-US" sz="3200" dirty="0">
                <a:solidFill>
                  <a:schemeClr val="tx1"/>
                </a:solidFill>
              </a:rPr>
              <a:t>my work outright!’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47" y="75016"/>
            <a:ext cx="8229600" cy="915584"/>
          </a:xfrm>
        </p:spPr>
        <p:txBody>
          <a:bodyPr>
            <a:normAutofit/>
          </a:bodyPr>
          <a:lstStyle/>
          <a:p>
            <a:r>
              <a:rPr lang="en-US" b="1" dirty="0"/>
              <a:t>Why not publish?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utoShape 4" descr="Image result for think bu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307975" y="2438400"/>
            <a:ext cx="2587625" cy="1981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‘I can’t write</a:t>
            </a:r>
            <a:r>
              <a:rPr lang="en-US" sz="3200" dirty="0" smtClean="0">
                <a:solidFill>
                  <a:schemeClr val="tx1"/>
                </a:solidFill>
              </a:rPr>
              <a:t>!’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048000" y="2743200"/>
            <a:ext cx="4876800" cy="1981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‘</a:t>
            </a:r>
            <a:r>
              <a:rPr lang="en-US" sz="3200" dirty="0">
                <a:solidFill>
                  <a:schemeClr val="tx1"/>
                </a:solidFill>
              </a:rPr>
              <a:t>People will steal my ideas’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581400" y="4191000"/>
            <a:ext cx="4572000" cy="1981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‘I don’t know where to start!’</a:t>
            </a:r>
          </a:p>
        </p:txBody>
      </p:sp>
      <p:pic>
        <p:nvPicPr>
          <p:cNvPr id="1026" name="Picture 2" descr="http://socgen.ucla.edu/wp-content/uploads/2013/02/fear-cropped-proto-custom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02">
            <a:off x="703646" y="4696501"/>
            <a:ext cx="289813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Matching Journals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Psychopathology research</a:t>
            </a:r>
          </a:p>
          <a:p>
            <a:pPr lvl="1"/>
            <a:r>
              <a:rPr lang="en-US" dirty="0" err="1" smtClean="0"/>
              <a:t>Compr</a:t>
            </a:r>
            <a:r>
              <a:rPr lang="en-US" dirty="0" smtClean="0"/>
              <a:t> Psychiatry</a:t>
            </a:r>
          </a:p>
          <a:p>
            <a:pPr lvl="1"/>
            <a:r>
              <a:rPr lang="en-US" dirty="0" smtClean="0"/>
              <a:t>Psychopathology</a:t>
            </a:r>
          </a:p>
          <a:p>
            <a:pPr lvl="1"/>
            <a:r>
              <a:rPr lang="en-US" dirty="0" smtClean="0"/>
              <a:t>Psychiatry Res</a:t>
            </a:r>
          </a:p>
          <a:p>
            <a:pPr lvl="1"/>
            <a:r>
              <a:rPr lang="en-US" dirty="0" smtClean="0"/>
              <a:t>J Psychiatry Res</a:t>
            </a:r>
          </a:p>
          <a:p>
            <a:pPr lvl="1"/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Psychiatr</a:t>
            </a:r>
            <a:r>
              <a:rPr lang="en-US" dirty="0" smtClean="0"/>
              <a:t> </a:t>
            </a:r>
            <a:r>
              <a:rPr lang="en-US" dirty="0" err="1" smtClean="0"/>
              <a:t>Scand</a:t>
            </a:r>
            <a:endParaRPr lang="en-US" dirty="0" smtClean="0"/>
          </a:p>
          <a:p>
            <a:pPr lvl="1"/>
            <a:r>
              <a:rPr lang="en-US" dirty="0" err="1" smtClean="0"/>
              <a:t>Aus</a:t>
            </a:r>
            <a:r>
              <a:rPr lang="en-US" dirty="0" smtClean="0"/>
              <a:t> NZ J Psychiatry</a:t>
            </a:r>
          </a:p>
          <a:p>
            <a:pPr lvl="1"/>
            <a:r>
              <a:rPr lang="en-US" dirty="0" err="1" smtClean="0"/>
              <a:t>Eur</a:t>
            </a:r>
            <a:r>
              <a:rPr lang="en-US" dirty="0" smtClean="0"/>
              <a:t> Psychiatry</a:t>
            </a:r>
          </a:p>
          <a:p>
            <a:pPr lvl="1"/>
            <a:r>
              <a:rPr lang="en-US" dirty="0" err="1" smtClean="0"/>
              <a:t>Psychol</a:t>
            </a:r>
            <a:r>
              <a:rPr lang="en-US" dirty="0" smtClean="0"/>
              <a:t> Med</a:t>
            </a:r>
          </a:p>
          <a:p>
            <a:pPr lvl="1"/>
            <a:r>
              <a:rPr lang="en-US" dirty="0" smtClean="0"/>
              <a:t>World Psychiatry</a:t>
            </a:r>
          </a:p>
          <a:p>
            <a:pPr lvl="1"/>
            <a:r>
              <a:rPr lang="en-US" dirty="0" smtClean="0"/>
              <a:t>Can J Psychiatry</a:t>
            </a:r>
          </a:p>
          <a:p>
            <a:pPr lvl="1"/>
            <a:r>
              <a:rPr lang="en-US" dirty="0" smtClean="0"/>
              <a:t>Asian J Psychiatry</a:t>
            </a:r>
          </a:p>
          <a:p>
            <a:r>
              <a:rPr lang="en-US" b="1" dirty="0" smtClean="0"/>
              <a:t>Schizophrenia</a:t>
            </a:r>
          </a:p>
          <a:p>
            <a:pPr lvl="1"/>
            <a:r>
              <a:rPr lang="en-US" dirty="0" err="1"/>
              <a:t>Schizophr</a:t>
            </a:r>
            <a:r>
              <a:rPr lang="en-US" dirty="0"/>
              <a:t> Bull</a:t>
            </a:r>
          </a:p>
          <a:p>
            <a:pPr lvl="1"/>
            <a:r>
              <a:rPr lang="en-US" dirty="0" err="1" smtClean="0"/>
              <a:t>Schizophr</a:t>
            </a:r>
            <a:r>
              <a:rPr lang="en-US" dirty="0" smtClean="0"/>
              <a:t> Res</a:t>
            </a:r>
          </a:p>
          <a:p>
            <a:pPr lvl="1"/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/>
              <a:t>Schizophr</a:t>
            </a:r>
            <a:r>
              <a:rPr lang="en-US" dirty="0"/>
              <a:t> </a:t>
            </a:r>
            <a:r>
              <a:rPr lang="en-US" dirty="0" err="1"/>
              <a:t>Relat</a:t>
            </a:r>
            <a:r>
              <a:rPr lang="en-US" dirty="0"/>
              <a:t> </a:t>
            </a:r>
            <a:r>
              <a:rPr lang="en-US" dirty="0" smtClean="0"/>
              <a:t>Psychoses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Matching Journals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Alcohol, Drug abuse</a:t>
            </a:r>
          </a:p>
          <a:p>
            <a:pPr lvl="1"/>
            <a:r>
              <a:rPr lang="en-US" dirty="0" smtClean="0"/>
              <a:t>Addiction</a:t>
            </a:r>
          </a:p>
          <a:p>
            <a:pPr lvl="1"/>
            <a:r>
              <a:rPr lang="en-US" dirty="0" smtClean="0"/>
              <a:t>J Subs Abuse</a:t>
            </a:r>
          </a:p>
          <a:p>
            <a:pPr lvl="1"/>
            <a:r>
              <a:rPr lang="en-US" dirty="0" smtClean="0"/>
              <a:t>Am J Addiction</a:t>
            </a:r>
          </a:p>
          <a:p>
            <a:pPr lvl="1"/>
            <a:r>
              <a:rPr lang="en-US" dirty="0" smtClean="0"/>
              <a:t>J Addict Med</a:t>
            </a:r>
          </a:p>
          <a:p>
            <a:pPr lvl="1"/>
            <a:r>
              <a:rPr lang="en-US" dirty="0" smtClean="0"/>
              <a:t>Drug Alcohol </a:t>
            </a:r>
            <a:r>
              <a:rPr lang="en-US" dirty="0" err="1" smtClean="0"/>
              <a:t>Dep</a:t>
            </a:r>
            <a:endParaRPr lang="en-US" dirty="0" smtClean="0"/>
          </a:p>
          <a:p>
            <a:pPr lvl="1"/>
            <a:r>
              <a:rPr lang="en-US" dirty="0" smtClean="0"/>
              <a:t>Alcohol </a:t>
            </a:r>
            <a:r>
              <a:rPr lang="en-US" dirty="0" err="1" smtClean="0"/>
              <a:t>Alcohol</a:t>
            </a:r>
            <a:endParaRPr lang="en-US" dirty="0" smtClean="0"/>
          </a:p>
          <a:p>
            <a:r>
              <a:rPr lang="en-US" b="1" dirty="0" smtClean="0"/>
              <a:t>Consultation-Liaison</a:t>
            </a:r>
          </a:p>
          <a:p>
            <a:pPr lvl="1"/>
            <a:r>
              <a:rPr lang="en-US" dirty="0" smtClean="0"/>
              <a:t>Psychosomatic Med</a:t>
            </a:r>
          </a:p>
          <a:p>
            <a:pPr lvl="1"/>
            <a:r>
              <a:rPr lang="en-US" dirty="0" smtClean="0"/>
              <a:t>Psychosomatics</a:t>
            </a:r>
          </a:p>
          <a:p>
            <a:pPr lvl="1"/>
            <a:r>
              <a:rPr lang="en-US" dirty="0" smtClean="0"/>
              <a:t>J Psychosomatic Res</a:t>
            </a:r>
          </a:p>
          <a:p>
            <a:pPr lvl="1"/>
            <a:r>
              <a:rPr lang="en-US" dirty="0" smtClean="0"/>
              <a:t>Gen </a:t>
            </a:r>
            <a:r>
              <a:rPr lang="en-US" dirty="0" err="1" smtClean="0"/>
              <a:t>Hosp</a:t>
            </a:r>
            <a:r>
              <a:rPr lang="en-US" dirty="0" smtClean="0"/>
              <a:t> Psychiatry</a:t>
            </a:r>
          </a:p>
          <a:p>
            <a:r>
              <a:rPr lang="en-US" b="1" dirty="0"/>
              <a:t>Mood disorder</a:t>
            </a:r>
          </a:p>
          <a:p>
            <a:pPr lvl="1"/>
            <a:r>
              <a:rPr lang="en-US" dirty="0"/>
              <a:t>Bipolar </a:t>
            </a:r>
            <a:r>
              <a:rPr lang="en-US" dirty="0" err="1"/>
              <a:t>Disord</a:t>
            </a:r>
            <a:endParaRPr lang="en-US" dirty="0"/>
          </a:p>
          <a:p>
            <a:pPr lvl="1"/>
            <a:r>
              <a:rPr lang="en-US" dirty="0"/>
              <a:t>J Affect </a:t>
            </a:r>
            <a:r>
              <a:rPr lang="en-US" dirty="0" err="1"/>
              <a:t>Disord</a:t>
            </a:r>
            <a:endParaRPr lang="en-US" dirty="0"/>
          </a:p>
          <a:p>
            <a:pPr lvl="1"/>
            <a:r>
              <a:rPr lang="en-US" dirty="0"/>
              <a:t>Depress </a:t>
            </a:r>
            <a:r>
              <a:rPr lang="en-US" dirty="0" smtClean="0"/>
              <a:t>Anxiety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Matching Journals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Drugs</a:t>
            </a:r>
          </a:p>
          <a:p>
            <a:pPr lvl="1"/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Psychopharmacol</a:t>
            </a:r>
            <a:endParaRPr lang="en-US" dirty="0"/>
          </a:p>
          <a:p>
            <a:pPr lvl="1"/>
            <a:r>
              <a:rPr lang="en-US" dirty="0" smtClean="0"/>
              <a:t>J </a:t>
            </a:r>
            <a:r>
              <a:rPr lang="en-US" dirty="0" err="1" smtClean="0"/>
              <a:t>Clin</a:t>
            </a:r>
            <a:r>
              <a:rPr lang="en-US" dirty="0" smtClean="0"/>
              <a:t> Psychiatry</a:t>
            </a:r>
          </a:p>
          <a:p>
            <a:pPr lvl="1"/>
            <a:r>
              <a:rPr lang="en-US" dirty="0" err="1" smtClean="0"/>
              <a:t>Prog</a:t>
            </a:r>
            <a:r>
              <a:rPr lang="en-US" dirty="0" smtClean="0"/>
              <a:t> </a:t>
            </a:r>
            <a:r>
              <a:rPr lang="en-US" dirty="0" err="1" smtClean="0"/>
              <a:t>Neuropsychopharmacol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Psychiatry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smtClean="0"/>
              <a:t>J </a:t>
            </a:r>
            <a:r>
              <a:rPr lang="en-US" dirty="0"/>
              <a:t>Child </a:t>
            </a:r>
            <a:r>
              <a:rPr lang="en-US" dirty="0" err="1"/>
              <a:t>Adolesc</a:t>
            </a:r>
            <a:r>
              <a:rPr lang="en-US" dirty="0"/>
              <a:t>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err="1" smtClean="0"/>
              <a:t>Psychopharmacol</a:t>
            </a:r>
            <a:r>
              <a:rPr lang="en-US" dirty="0" smtClean="0"/>
              <a:t> (</a:t>
            </a:r>
            <a:r>
              <a:rPr lang="en-US" dirty="0" err="1" smtClean="0"/>
              <a:t>Berl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Hum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Neuropharmacol</a:t>
            </a:r>
            <a:endParaRPr lang="en-US" dirty="0" smtClean="0"/>
          </a:p>
          <a:p>
            <a:pPr lvl="1"/>
            <a:r>
              <a:rPr lang="en-US" dirty="0"/>
              <a:t>J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err="1"/>
              <a:t>Ther</a:t>
            </a:r>
            <a:r>
              <a:rPr lang="en-US" dirty="0"/>
              <a:t> </a:t>
            </a:r>
            <a:r>
              <a:rPr lang="en-US" dirty="0" err="1"/>
              <a:t>Adv</a:t>
            </a:r>
            <a:r>
              <a:rPr lang="en-US" dirty="0"/>
              <a:t>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smtClean="0"/>
              <a:t>Cur Drug </a:t>
            </a:r>
            <a:r>
              <a:rPr lang="en-US" dirty="0" err="1" smtClean="0"/>
              <a:t>Saf</a:t>
            </a:r>
            <a:endParaRPr lang="en-US" dirty="0" smtClean="0"/>
          </a:p>
          <a:p>
            <a:pPr lvl="1"/>
            <a:r>
              <a:rPr lang="en-US" dirty="0"/>
              <a:t>Br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 smtClean="0"/>
              <a:t>Pharmacol</a:t>
            </a:r>
            <a:endParaRPr lang="en-US" dirty="0" smtClean="0"/>
          </a:p>
          <a:p>
            <a:pPr marL="514350" indent="-457200"/>
            <a:r>
              <a:rPr lang="en-US" b="1" dirty="0" smtClean="0"/>
              <a:t>Qualitative studies</a:t>
            </a:r>
          </a:p>
          <a:p>
            <a:pPr lvl="1"/>
            <a:r>
              <a:rPr lang="en-US" dirty="0" err="1" smtClean="0"/>
              <a:t>Transcult</a:t>
            </a:r>
            <a:r>
              <a:rPr lang="en-US" dirty="0" smtClean="0"/>
              <a:t> Psychiatry</a:t>
            </a:r>
          </a:p>
          <a:p>
            <a:pPr lvl="1"/>
            <a:r>
              <a:rPr lang="en-US" dirty="0" smtClean="0"/>
              <a:t>Cult Med Psychiatry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Case reports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Some journals do not publish/have stopped</a:t>
            </a:r>
          </a:p>
          <a:p>
            <a:pPr lvl="1"/>
            <a:r>
              <a:rPr lang="en-US" dirty="0" smtClean="0"/>
              <a:t>Can J psychiatry</a:t>
            </a:r>
          </a:p>
          <a:p>
            <a:pPr lvl="1"/>
            <a:r>
              <a:rPr lang="en-US" dirty="0" err="1"/>
              <a:t>Prog</a:t>
            </a:r>
            <a:r>
              <a:rPr lang="en-US" dirty="0"/>
              <a:t> </a:t>
            </a:r>
            <a:r>
              <a:rPr lang="en-US" dirty="0" err="1"/>
              <a:t>Neuropsychopharmacol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</a:t>
            </a:r>
            <a:r>
              <a:rPr lang="en-US" dirty="0" smtClean="0"/>
              <a:t>Psychiatry</a:t>
            </a:r>
          </a:p>
          <a:p>
            <a:r>
              <a:rPr lang="en-US" b="1" dirty="0" smtClean="0"/>
              <a:t>As letters only </a:t>
            </a:r>
            <a:r>
              <a:rPr lang="en-US" dirty="0" smtClean="0"/>
              <a:t>(500 words)</a:t>
            </a:r>
          </a:p>
          <a:p>
            <a:pPr lvl="1"/>
            <a:r>
              <a:rPr lang="en-US" dirty="0" smtClean="0"/>
              <a:t>Am J Psychiatry</a:t>
            </a:r>
          </a:p>
          <a:p>
            <a:r>
              <a:rPr lang="en-US" b="1" dirty="0" smtClean="0"/>
              <a:t>Longer ones, but specific content</a:t>
            </a:r>
          </a:p>
          <a:p>
            <a:pPr lvl="1"/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 smtClean="0"/>
              <a:t>Psychopharmacol</a:t>
            </a:r>
            <a:endParaRPr lang="en-US" dirty="0" smtClean="0"/>
          </a:p>
          <a:p>
            <a:pPr lvl="1"/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Neuropharmacol</a:t>
            </a:r>
            <a:endParaRPr lang="en-US" dirty="0"/>
          </a:p>
          <a:p>
            <a:pPr lvl="1"/>
            <a:r>
              <a:rPr lang="en-US" dirty="0"/>
              <a:t>J Child </a:t>
            </a:r>
            <a:r>
              <a:rPr lang="en-US" dirty="0" err="1"/>
              <a:t>Adolesc</a:t>
            </a:r>
            <a:r>
              <a:rPr lang="en-US" dirty="0"/>
              <a:t> </a:t>
            </a:r>
            <a:r>
              <a:rPr lang="en-US" dirty="0" err="1"/>
              <a:t>Psychopharmacol</a:t>
            </a:r>
            <a:endParaRPr lang="en-US" dirty="0"/>
          </a:p>
          <a:p>
            <a:pPr lvl="1"/>
            <a:r>
              <a:rPr lang="en-US" dirty="0"/>
              <a:t>Ann </a:t>
            </a:r>
            <a:r>
              <a:rPr lang="en-US" dirty="0" err="1"/>
              <a:t>Pharmacother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Journal for case reports!</a:t>
            </a:r>
          </a:p>
          <a:p>
            <a:pPr lvl="1"/>
            <a:r>
              <a:rPr lang="en-US" dirty="0" smtClean="0"/>
              <a:t>BMJ Case Rep</a:t>
            </a:r>
          </a:p>
          <a:p>
            <a:pPr lvl="1"/>
            <a:r>
              <a:rPr lang="en-US" dirty="0" smtClean="0"/>
              <a:t>Am J Case Rep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Letters…good way to start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Read recent papers</a:t>
            </a:r>
          </a:p>
          <a:p>
            <a:r>
              <a:rPr lang="en-US" dirty="0" smtClean="0"/>
              <a:t>“Critically evaluate”</a:t>
            </a:r>
          </a:p>
          <a:p>
            <a:r>
              <a:rPr lang="en-US" dirty="0" smtClean="0"/>
              <a:t>Read again if anything strikes you</a:t>
            </a:r>
          </a:p>
          <a:p>
            <a:r>
              <a:rPr lang="en-US" dirty="0" smtClean="0"/>
              <a:t>“Aha” moment</a:t>
            </a:r>
          </a:p>
          <a:p>
            <a:r>
              <a:rPr lang="en-US" dirty="0" smtClean="0"/>
              <a:t>Read relevant literature </a:t>
            </a:r>
          </a:p>
          <a:p>
            <a:r>
              <a:rPr lang="en-US" dirty="0" smtClean="0"/>
              <a:t>Write, edit, submit!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Book reviews/Movie reviews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4038600"/>
            <a:ext cx="8229600" cy="124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Be the first to review!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" y="1143000"/>
            <a:ext cx="90106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Time consuming…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Reviews</a:t>
            </a:r>
          </a:p>
          <a:p>
            <a:r>
              <a:rPr lang="en-US" dirty="0" smtClean="0"/>
              <a:t>Systematic Reviews</a:t>
            </a:r>
          </a:p>
          <a:p>
            <a:r>
              <a:rPr lang="en-US" dirty="0" smtClean="0"/>
              <a:t>Original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124" name="Picture 4" descr="https://thevoiceofonedotorg.files.wordpress.com/2015/02/lck75xpc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2" y="2286000"/>
            <a:ext cx="3938203" cy="36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Understand the Editors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Keep in touch</a:t>
            </a:r>
          </a:p>
          <a:p>
            <a:pPr lvl="1"/>
            <a:r>
              <a:rPr lang="en-US" dirty="0"/>
              <a:t>Acknowledge everything immediately</a:t>
            </a:r>
          </a:p>
          <a:p>
            <a:pPr lvl="1"/>
            <a:r>
              <a:rPr lang="en-US" dirty="0"/>
              <a:t>Respond promptly with requests for revision, corrections</a:t>
            </a:r>
            <a:endParaRPr lang="en-US" b="1" dirty="0"/>
          </a:p>
          <a:p>
            <a:r>
              <a:rPr lang="en-US" b="1" dirty="0" smtClean="0"/>
              <a:t>Assist </a:t>
            </a:r>
            <a:r>
              <a:rPr lang="en-US" b="1" dirty="0"/>
              <a:t>with administration</a:t>
            </a:r>
          </a:p>
          <a:p>
            <a:pPr lvl="1"/>
            <a:r>
              <a:rPr lang="en-US" dirty="0"/>
              <a:t>Keep to </a:t>
            </a:r>
            <a:r>
              <a:rPr lang="en-US" dirty="0" smtClean="0"/>
              <a:t>deadlines</a:t>
            </a:r>
            <a:endParaRPr lang="en-US" dirty="0"/>
          </a:p>
          <a:p>
            <a:pPr lvl="1"/>
            <a:r>
              <a:rPr lang="en-US" dirty="0"/>
              <a:t>Complete all documentation fully and </a:t>
            </a:r>
            <a:r>
              <a:rPr lang="en-US" dirty="0" smtClean="0"/>
              <a:t>promptly</a:t>
            </a:r>
            <a:endParaRPr lang="en-US" dirty="0"/>
          </a:p>
          <a:p>
            <a:pPr lvl="1"/>
            <a:r>
              <a:rPr lang="en-US" dirty="0"/>
              <a:t>Supply the finished paper precisely to </a:t>
            </a:r>
            <a:r>
              <a:rPr lang="en-US" dirty="0" smtClean="0"/>
              <a:t>specification</a:t>
            </a:r>
            <a:endParaRPr lang="en-US" dirty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amend proofs, other than production </a:t>
            </a:r>
            <a:r>
              <a:rPr lang="en-US" dirty="0" smtClean="0"/>
              <a:t>errors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Understand the Reviewers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1" dirty="0" smtClean="0"/>
              <a:t>Edit according to journal style</a:t>
            </a:r>
          </a:p>
          <a:p>
            <a:pPr lvl="1"/>
            <a:r>
              <a:rPr lang="en-US" dirty="0" smtClean="0"/>
              <a:t>Type of article, Word limit, Subheadings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Spelling and grammar</a:t>
            </a:r>
          </a:p>
          <a:p>
            <a:r>
              <a:rPr lang="en-US" b="1" dirty="0" smtClean="0"/>
              <a:t>Rebuttal to comments</a:t>
            </a:r>
          </a:p>
          <a:p>
            <a:pPr lvl="1"/>
            <a:r>
              <a:rPr lang="en-US" dirty="0" smtClean="0"/>
              <a:t>Thank their efforts</a:t>
            </a:r>
          </a:p>
          <a:p>
            <a:pPr lvl="1"/>
            <a:r>
              <a:rPr lang="en-US" dirty="0" smtClean="0"/>
              <a:t>Point by point</a:t>
            </a:r>
          </a:p>
          <a:p>
            <a:pPr lvl="1"/>
            <a:r>
              <a:rPr lang="en-US" dirty="0" smtClean="0"/>
              <a:t>Highlight changes in text/ Tracker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Understand the Reviewers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Follow guidelines</a:t>
            </a:r>
          </a:p>
          <a:p>
            <a:pPr lvl="1"/>
            <a:r>
              <a:rPr lang="en-GB" sz="2000" b="1" dirty="0"/>
              <a:t>CONSORT</a:t>
            </a:r>
            <a:r>
              <a:rPr lang="en-GB" sz="2000" dirty="0"/>
              <a:t> (Consolidated Standards of Reporting Trials)</a:t>
            </a:r>
            <a:endParaRPr lang="en-US" sz="2000" dirty="0"/>
          </a:p>
          <a:p>
            <a:pPr lvl="1"/>
            <a:r>
              <a:rPr lang="en-US" sz="2000" b="1" dirty="0"/>
              <a:t>SPIRIT</a:t>
            </a:r>
            <a:r>
              <a:rPr lang="en-US" sz="2000" dirty="0"/>
              <a:t> (Standard Protocol Items: Recommendations for Interventional Trials)</a:t>
            </a:r>
          </a:p>
          <a:p>
            <a:pPr lvl="1"/>
            <a:r>
              <a:rPr lang="en-US" sz="2000" b="1" dirty="0"/>
              <a:t>STROBE</a:t>
            </a:r>
            <a:r>
              <a:rPr lang="en-US" sz="2000" dirty="0"/>
              <a:t> (</a:t>
            </a:r>
            <a:r>
              <a:rPr lang="en-US" sz="2000" dirty="0" err="1"/>
              <a:t>STrengthening</a:t>
            </a:r>
            <a:r>
              <a:rPr lang="en-US" sz="2000" dirty="0"/>
              <a:t> the Reporting of </a:t>
            </a:r>
            <a:r>
              <a:rPr lang="en-US" sz="2000" dirty="0" err="1"/>
              <a:t>OBservational</a:t>
            </a:r>
            <a:r>
              <a:rPr lang="en-US" sz="2000" dirty="0"/>
              <a:t> studies in Epidemiology)</a:t>
            </a:r>
          </a:p>
          <a:p>
            <a:pPr lvl="1"/>
            <a:r>
              <a:rPr lang="en-US" sz="2000" b="1" dirty="0"/>
              <a:t>PRISMA </a:t>
            </a:r>
            <a:r>
              <a:rPr lang="en-US" sz="2000" dirty="0"/>
              <a:t>(Preferred Reporting Items for Systematic Reviews and Meta-Analyses)</a:t>
            </a:r>
          </a:p>
          <a:p>
            <a:pPr lvl="1"/>
            <a:r>
              <a:rPr lang="en-US" sz="2000" b="1" dirty="0"/>
              <a:t>STARD</a:t>
            </a:r>
            <a:r>
              <a:rPr lang="en-US" sz="2000" dirty="0"/>
              <a:t> (Standards for Reporting of Diagnostic Accuracy)</a:t>
            </a:r>
          </a:p>
          <a:p>
            <a:pPr lvl="1"/>
            <a:r>
              <a:rPr lang="en-US" sz="2000" b="1" dirty="0"/>
              <a:t>COREQ</a:t>
            </a:r>
            <a:r>
              <a:rPr lang="en-US" sz="2000" dirty="0"/>
              <a:t>  (Consolidated criteria for reporting qualitative research)</a:t>
            </a:r>
          </a:p>
          <a:p>
            <a:pPr lvl="1"/>
            <a:r>
              <a:rPr lang="en-US" sz="2000" b="1" dirty="0"/>
              <a:t>ENTREQ</a:t>
            </a:r>
            <a:r>
              <a:rPr lang="en-US" sz="2000" dirty="0"/>
              <a:t> (Enhancing transparency in reporting the synthesis of qualitative research)</a:t>
            </a:r>
          </a:p>
          <a:p>
            <a:pPr lvl="1"/>
            <a:r>
              <a:rPr lang="en-US" sz="2000" b="1" dirty="0"/>
              <a:t>CARE</a:t>
            </a:r>
            <a:r>
              <a:rPr lang="en-US" sz="2000" dirty="0"/>
              <a:t> (Consensus-based Clinical Case Reporting)</a:t>
            </a:r>
          </a:p>
          <a:p>
            <a:pPr lvl="1"/>
            <a:r>
              <a:rPr lang="en-US" sz="2000" b="1" dirty="0"/>
              <a:t>SAMPL</a:t>
            </a:r>
            <a:r>
              <a:rPr lang="en-US" sz="2000" dirty="0"/>
              <a:t> (Statistical Analyses and Methods in the Published Literature)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publish?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Journal articles, reviews, viewpoints, debates, case studies, letters, editorials…</a:t>
            </a:r>
          </a:p>
          <a:p>
            <a:r>
              <a:rPr lang="en-US" dirty="0" smtClean="0"/>
              <a:t>Book chapters, books</a:t>
            </a:r>
          </a:p>
          <a:p>
            <a:r>
              <a:rPr lang="en-US" dirty="0" smtClean="0"/>
              <a:t>Newspaper articles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15300" cy="32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Suggestions for reviewers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Don’t give</a:t>
            </a:r>
          </a:p>
          <a:p>
            <a:pPr lvl="1"/>
            <a:r>
              <a:rPr lang="en-US" dirty="0" smtClean="0"/>
              <a:t>friends/colleagues names</a:t>
            </a:r>
          </a:p>
          <a:p>
            <a:pPr lvl="1"/>
            <a:r>
              <a:rPr lang="en-US" dirty="0" smtClean="0"/>
              <a:t>wrong information</a:t>
            </a:r>
          </a:p>
          <a:p>
            <a:pPr lvl="1"/>
            <a:endParaRPr lang="en-US" dirty="0"/>
          </a:p>
          <a:p>
            <a:r>
              <a:rPr lang="en-US" dirty="0" smtClean="0"/>
              <a:t>Authors who have </a:t>
            </a:r>
            <a:r>
              <a:rPr lang="en-US" b="1" dirty="0" smtClean="0"/>
              <a:t>worked in the area</a:t>
            </a:r>
          </a:p>
          <a:p>
            <a:r>
              <a:rPr lang="en-US" dirty="0" smtClean="0"/>
              <a:t>Check from your </a:t>
            </a:r>
            <a:r>
              <a:rPr lang="en-US" b="1" dirty="0" smtClean="0"/>
              <a:t>reference list</a:t>
            </a:r>
          </a:p>
          <a:p>
            <a:r>
              <a:rPr lang="en-US" dirty="0" smtClean="0"/>
              <a:t>Contact information (</a:t>
            </a:r>
            <a:r>
              <a:rPr lang="en-US" b="1" dirty="0" smtClean="0"/>
              <a:t>e-mail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Reason</a:t>
            </a:r>
            <a:r>
              <a:rPr lang="en-US" dirty="0" smtClean="0"/>
              <a:t> for choosing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Understand the Readers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short, to the point</a:t>
            </a:r>
          </a:p>
          <a:p>
            <a:pPr lvl="1"/>
            <a:r>
              <a:rPr lang="en-US" dirty="0" smtClean="0"/>
              <a:t>Include recent studies (MA&gt;RCT&gt;Other)</a:t>
            </a:r>
          </a:p>
          <a:p>
            <a:r>
              <a:rPr lang="en-US" b="1" dirty="0" smtClean="0"/>
              <a:t>Methods</a:t>
            </a:r>
          </a:p>
          <a:p>
            <a:pPr lvl="1"/>
            <a:r>
              <a:rPr lang="en-US" dirty="0" smtClean="0"/>
              <a:t>Explain in sufficient detail</a:t>
            </a:r>
          </a:p>
          <a:p>
            <a:r>
              <a:rPr lang="en-US" b="1" dirty="0" smtClean="0"/>
              <a:t>Results</a:t>
            </a:r>
          </a:p>
          <a:p>
            <a:pPr lvl="1"/>
            <a:r>
              <a:rPr lang="en-US" dirty="0" smtClean="0"/>
              <a:t>Figures/Tables as necessary</a:t>
            </a:r>
          </a:p>
          <a:p>
            <a:r>
              <a:rPr lang="en-US" b="1" dirty="0" smtClean="0"/>
              <a:t>Discussion</a:t>
            </a:r>
          </a:p>
          <a:p>
            <a:pPr lvl="1"/>
            <a:r>
              <a:rPr lang="en-US" dirty="0" smtClean="0"/>
              <a:t>Build new hypotheses</a:t>
            </a:r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Prepare manuscript well before you submit</a:t>
            </a:r>
          </a:p>
          <a:p>
            <a:r>
              <a:rPr lang="en-US" dirty="0" smtClean="0"/>
              <a:t>Show to friend/colleague/seniors</a:t>
            </a:r>
          </a:p>
          <a:p>
            <a:r>
              <a:rPr lang="en-US" dirty="0" smtClean="0"/>
              <a:t>English language editing</a:t>
            </a:r>
          </a:p>
          <a:p>
            <a:r>
              <a:rPr lang="en-US" dirty="0" smtClean="0"/>
              <a:t>Submit to relevant journal with high IF</a:t>
            </a:r>
          </a:p>
          <a:p>
            <a:r>
              <a:rPr lang="en-US" dirty="0" smtClean="0"/>
              <a:t>Do not get disheartened with rejection</a:t>
            </a:r>
          </a:p>
          <a:p>
            <a:r>
              <a:rPr lang="en-US" dirty="0" smtClean="0"/>
              <a:t>Make use of reviewer’s comments</a:t>
            </a:r>
          </a:p>
          <a:p>
            <a:r>
              <a:rPr lang="en-US" dirty="0" smtClean="0"/>
              <a:t>Resubmit to a journal with lower IF</a:t>
            </a:r>
          </a:p>
          <a:p>
            <a:r>
              <a:rPr lang="en-US" dirty="0" smtClean="0"/>
              <a:t>Repeat the cycle!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Write, Write, Write…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…as that is the only way to improve!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    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Any Questions…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samirpsyche@yahoo.co.in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1Ow1Oru9j7Y/TxSsaYjlt0I/AAAAAAAAAjQ/bhhXXJjoRbE/s1600/beauty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" y="-76200"/>
            <a:ext cx="925681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1Ow1Oru9j7Y/TxSsaYjlt0I/AAAAAAAAAjQ/bhhXXJjoRbE/s1600/beauty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" y="-76200"/>
            <a:ext cx="925681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9" y="1295400"/>
            <a:ext cx="8229600" cy="3200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‘</a:t>
            </a:r>
            <a:r>
              <a:rPr lang="en-US" sz="4400" b="1" i="1" dirty="0"/>
              <a:t>There are only two types of articles; those that are perfect and never get published</a:t>
            </a:r>
            <a:r>
              <a:rPr lang="en-US" sz="4400" b="1" i="1" dirty="0" smtClean="0"/>
              <a:t>, and </a:t>
            </a:r>
            <a:r>
              <a:rPr lang="en-US" sz="4400" b="1" i="1" dirty="0"/>
              <a:t>those that are good enough and do.</a:t>
            </a:r>
            <a:r>
              <a:rPr lang="en-US" sz="4400" b="1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http://sollicitatieinfo.nl/wp-content/uploads/2015/01/afgewez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2"/>
            <a:ext cx="5715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2399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N</a:t>
            </a:r>
            <a:r>
              <a:rPr lang="en-US" sz="4000" dirty="0" smtClean="0"/>
              <a:t>ever forget that the </a:t>
            </a:r>
            <a:r>
              <a:rPr lang="en-US" sz="4000" dirty="0"/>
              <a:t>comments from an editorial review are </a:t>
            </a:r>
            <a:r>
              <a:rPr lang="en-US" sz="4000" b="1" dirty="0"/>
              <a:t>free, honest and of high quality</a:t>
            </a:r>
          </a:p>
        </p:txBody>
      </p:sp>
    </p:spTree>
    <p:extLst>
      <p:ext uri="{BB962C8B-B14F-4D97-AF65-F5344CB8AC3E}">
        <p14:creationId xmlns:p14="http://schemas.microsoft.com/office/powerpoint/2010/main" val="20367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1644</Words>
  <Application>Microsoft Office PowerPoint</Application>
  <PresentationFormat>On-screen Show (4:3)</PresentationFormat>
  <Paragraphs>437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Candara</vt:lpstr>
      <vt:lpstr>Wingdings</vt:lpstr>
      <vt:lpstr>Office Theme</vt:lpstr>
      <vt:lpstr>How to get your manuscripts published in quality journals</vt:lpstr>
      <vt:lpstr>Outline</vt:lpstr>
      <vt:lpstr>PowerPoint Presentation</vt:lpstr>
      <vt:lpstr>Why publish?</vt:lpstr>
      <vt:lpstr>Why not publish?</vt:lpstr>
      <vt:lpstr>What to publish?</vt:lpstr>
      <vt:lpstr>PowerPoint Presentation</vt:lpstr>
      <vt:lpstr>PowerPoint Presentation</vt:lpstr>
      <vt:lpstr>PowerPoint Presentation</vt:lpstr>
      <vt:lpstr>Where to Publish?</vt:lpstr>
      <vt:lpstr>Quality journal?</vt:lpstr>
      <vt:lpstr>PowerPoint Presentation</vt:lpstr>
      <vt:lpstr>PowerPoint Presentation</vt:lpstr>
      <vt:lpstr>What is an indexed journal?</vt:lpstr>
      <vt:lpstr>Other indexation services</vt:lpstr>
      <vt:lpstr>Some more indexation services…</vt:lpstr>
      <vt:lpstr>MEDLINE/PubMed</vt:lpstr>
      <vt:lpstr>Indexed, but…?</vt:lpstr>
      <vt:lpstr>Indexed, but…?</vt:lpstr>
      <vt:lpstr>Impact Factor (IF)</vt:lpstr>
      <vt:lpstr>How do we calculate Impact Factor?</vt:lpstr>
      <vt:lpstr>Journal IF is a good predictor  of the quality of journals</vt:lpstr>
      <vt:lpstr>What British Psychiatrists Read?</vt:lpstr>
      <vt:lpstr>Criticisms of IF</vt:lpstr>
      <vt:lpstr>Other Reliable Indices…</vt:lpstr>
      <vt:lpstr>Google Scholar Metrics (GSM)</vt:lpstr>
      <vt:lpstr>Eigenfactor Score &amp; Article Influence Score </vt:lpstr>
      <vt:lpstr>Who’s the publisher?</vt:lpstr>
      <vt:lpstr>Editorial Board</vt:lpstr>
      <vt:lpstr>Journal Acceptance/Rejection Rates</vt:lpstr>
      <vt:lpstr>Peer Review Process</vt:lpstr>
      <vt:lpstr>PowerPoint Presentation</vt:lpstr>
      <vt:lpstr>Are publication fees required? </vt:lpstr>
      <vt:lpstr>Transparency &amp; Best Practice</vt:lpstr>
      <vt:lpstr>Principles of Transparency</vt:lpstr>
      <vt:lpstr>Criteria for Determining Predatory Open-Access Publishers </vt:lpstr>
      <vt:lpstr>PowerPoint Presentation</vt:lpstr>
      <vt:lpstr>Beall’s List (scholarlyoa.com) Potential, possible, or probable predatory scholarly open-access</vt:lpstr>
      <vt:lpstr>Fake indices…</vt:lpstr>
      <vt:lpstr>Other factors to consider…</vt:lpstr>
      <vt:lpstr>How to publish?</vt:lpstr>
      <vt:lpstr>Understand the Editors</vt:lpstr>
      <vt:lpstr>Understand the Editors</vt:lpstr>
      <vt:lpstr>PowerPoint Presentation</vt:lpstr>
      <vt:lpstr>PowerPoint Presentation</vt:lpstr>
      <vt:lpstr>PowerPoint Presentation</vt:lpstr>
      <vt:lpstr>Journal Finder Tool</vt:lpstr>
      <vt:lpstr>“Right journal” - Tips</vt:lpstr>
      <vt:lpstr>Some more practical tips…</vt:lpstr>
      <vt:lpstr>Matching Journals</vt:lpstr>
      <vt:lpstr>Matching Journals</vt:lpstr>
      <vt:lpstr>Matching Journals</vt:lpstr>
      <vt:lpstr>Case reports</vt:lpstr>
      <vt:lpstr>Letters…good way to start</vt:lpstr>
      <vt:lpstr>Book reviews/Movie reviews</vt:lpstr>
      <vt:lpstr>Time consuming…</vt:lpstr>
      <vt:lpstr>Understand the Editors</vt:lpstr>
      <vt:lpstr>Understand the Reviewers</vt:lpstr>
      <vt:lpstr>Understand the Reviewers</vt:lpstr>
      <vt:lpstr>PowerPoint Presentation</vt:lpstr>
      <vt:lpstr>Suggestions for reviewers</vt:lpstr>
      <vt:lpstr>Understand the Readers</vt:lpstr>
      <vt:lpstr>Summary</vt:lpstr>
      <vt:lpstr>Practical Tips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Bipolar Disorder: Defining Boundaries &amp; Setting Thresholds</dc:title>
  <dc:creator>ACER</dc:creator>
  <cp:lastModifiedBy>Shahul Ameen</cp:lastModifiedBy>
  <cp:revision>356</cp:revision>
  <dcterms:created xsi:type="dcterms:W3CDTF">2006-08-16T00:00:00Z</dcterms:created>
  <dcterms:modified xsi:type="dcterms:W3CDTF">2015-08-05T01:53:17Z</dcterms:modified>
</cp:coreProperties>
</file>